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8"/>
  </p:notesMasterIdLst>
  <p:sldIdLst>
    <p:sldId id="256" r:id="rId2"/>
    <p:sldId id="422" r:id="rId3"/>
    <p:sldId id="430" r:id="rId4"/>
    <p:sldId id="407" r:id="rId5"/>
    <p:sldId id="408" r:id="rId6"/>
    <p:sldId id="432" r:id="rId7"/>
    <p:sldId id="433" r:id="rId8"/>
    <p:sldId id="434" r:id="rId9"/>
    <p:sldId id="377" r:id="rId10"/>
    <p:sldId id="406" r:id="rId11"/>
    <p:sldId id="403" r:id="rId12"/>
    <p:sldId id="415" r:id="rId13"/>
    <p:sldId id="279" r:id="rId14"/>
    <p:sldId id="378" r:id="rId15"/>
    <p:sldId id="423" r:id="rId16"/>
    <p:sldId id="379" r:id="rId17"/>
    <p:sldId id="435" r:id="rId18"/>
    <p:sldId id="436" r:id="rId19"/>
    <p:sldId id="437" r:id="rId20"/>
    <p:sldId id="405" r:id="rId21"/>
    <p:sldId id="417" r:id="rId22"/>
    <p:sldId id="418" r:id="rId23"/>
    <p:sldId id="419" r:id="rId24"/>
    <p:sldId id="350" r:id="rId25"/>
    <p:sldId id="420" r:id="rId26"/>
    <p:sldId id="421" r:id="rId27"/>
    <p:sldId id="410" r:id="rId28"/>
    <p:sldId id="384" r:id="rId29"/>
    <p:sldId id="388" r:id="rId30"/>
    <p:sldId id="411" r:id="rId31"/>
    <p:sldId id="412" r:id="rId32"/>
    <p:sldId id="389" r:id="rId33"/>
    <p:sldId id="413" r:id="rId34"/>
    <p:sldId id="385" r:id="rId35"/>
    <p:sldId id="414" r:id="rId36"/>
    <p:sldId id="391" r:id="rId37"/>
    <p:sldId id="395" r:id="rId38"/>
    <p:sldId id="424" r:id="rId39"/>
    <p:sldId id="427" r:id="rId40"/>
    <p:sldId id="425" r:id="rId41"/>
    <p:sldId id="426" r:id="rId42"/>
    <p:sldId id="438" r:id="rId43"/>
    <p:sldId id="439" r:id="rId44"/>
    <p:sldId id="428" r:id="rId45"/>
    <p:sldId id="429" r:id="rId46"/>
    <p:sldId id="396" r:id="rId47"/>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00CC00"/>
    <a:srgbClr val="666633"/>
    <a:srgbClr val="669900"/>
    <a:srgbClr val="CCFF99"/>
    <a:srgbClr val="006600"/>
    <a:srgbClr val="66FF33"/>
    <a:srgbClr val="008000"/>
    <a:srgbClr val="3366FF"/>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5620"/>
    <p:restoredTop sz="94629" autoAdjust="0"/>
  </p:normalViewPr>
  <p:slideViewPr>
    <p:cSldViewPr>
      <p:cViewPr varScale="1">
        <p:scale>
          <a:sx n="115" d="100"/>
          <a:sy n="115" d="100"/>
        </p:scale>
        <p:origin x="111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78A232-F97C-4E15-90A7-3C8D8DB1A0F0}" type="datetimeFigureOut">
              <a:rPr lang="it-IT" smtClean="0"/>
              <a:t>08/06/2018</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BFB398-B018-4DB1-B877-59A77D2A4743}" type="slidenum">
              <a:rPr lang="it-IT" smtClean="0"/>
              <a:t>‹N›</a:t>
            </a:fld>
            <a:endParaRPr lang="it-IT"/>
          </a:p>
        </p:txBody>
      </p:sp>
    </p:spTree>
    <p:extLst>
      <p:ext uri="{BB962C8B-B14F-4D97-AF65-F5344CB8AC3E}">
        <p14:creationId xmlns:p14="http://schemas.microsoft.com/office/powerpoint/2010/main" val="1566024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01BFB398-B018-4DB1-B877-59A77D2A4743}" type="slidenum">
              <a:rPr lang="it-IT" smtClean="0"/>
              <a:t>10</a:t>
            </a:fld>
            <a:endParaRPr lang="it-IT"/>
          </a:p>
        </p:txBody>
      </p:sp>
    </p:spTree>
    <p:extLst>
      <p:ext uri="{BB962C8B-B14F-4D97-AF65-F5344CB8AC3E}">
        <p14:creationId xmlns:p14="http://schemas.microsoft.com/office/powerpoint/2010/main" val="29312884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01BFB398-B018-4DB1-B877-59A77D2A4743}" type="slidenum">
              <a:rPr lang="it-IT" smtClean="0"/>
              <a:t>20</a:t>
            </a:fld>
            <a:endParaRPr lang="it-IT"/>
          </a:p>
        </p:txBody>
      </p:sp>
    </p:spTree>
    <p:extLst>
      <p:ext uri="{BB962C8B-B14F-4D97-AF65-F5344CB8AC3E}">
        <p14:creationId xmlns:p14="http://schemas.microsoft.com/office/powerpoint/2010/main" val="17524897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it-IT" smtClean="0"/>
              <a:t>Fare clic per modificare lo stile del titolo</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A5189E8E-A99C-41C9-BA31-A939B8D06D4E}" type="datetimeFigureOut">
              <a:rPr lang="it-IT" smtClean="0"/>
              <a:t>08/06/2018</a:t>
            </a:fld>
            <a:endParaRPr lang="it-IT"/>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it-IT"/>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F20FBFA3-B783-4A15-9975-12DB50E11691}" type="slidenum">
              <a:rPr lang="it-IT" smtClean="0"/>
              <a:t>‹N›</a:t>
            </a:fld>
            <a:endParaRPr lang="it-IT"/>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A5189E8E-A99C-41C9-BA31-A939B8D06D4E}" type="datetimeFigureOut">
              <a:rPr lang="it-IT" smtClean="0"/>
              <a:t>08/06/2018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F20FBFA3-B783-4A15-9975-12DB50E11691}"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it-IT" smtClean="0"/>
              <a:t>Fare clic per modificare lo stile del titolo</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A5189E8E-A99C-41C9-BA31-A939B8D06D4E}" type="datetimeFigureOut">
              <a:rPr lang="it-IT" smtClean="0"/>
              <a:t>08/06/2018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F20FBFA3-B783-4A15-9975-12DB50E11691}"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A5189E8E-A99C-41C9-BA31-A939B8D06D4E}" type="datetimeFigureOut">
              <a:rPr lang="it-IT" smtClean="0"/>
              <a:t>08/06/2018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F20FBFA3-B783-4A15-9975-12DB50E11691}"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A5189E8E-A99C-41C9-BA31-A939B8D06D4E}" type="datetimeFigureOut">
              <a:rPr lang="it-IT" smtClean="0"/>
              <a:t>08/06/2018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F20FBFA3-B783-4A15-9975-12DB50E11691}" type="slidenum">
              <a:rPr lang="it-IT" smtClean="0"/>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5" name="Date Placeholder 4"/>
          <p:cNvSpPr>
            <a:spLocks noGrp="1"/>
          </p:cNvSpPr>
          <p:nvPr>
            <p:ph type="dt" sz="half" idx="10"/>
          </p:nvPr>
        </p:nvSpPr>
        <p:spPr/>
        <p:txBody>
          <a:bodyPr/>
          <a:lstStyle/>
          <a:p>
            <a:fld id="{A5189E8E-A99C-41C9-BA31-A939B8D06D4E}" type="datetimeFigureOut">
              <a:rPr lang="it-IT" smtClean="0"/>
              <a:t>08/06/2018</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F20FBFA3-B783-4A15-9975-12DB50E11691}" type="slidenum">
              <a:rPr lang="it-IT" smtClean="0"/>
              <a:t>‹N›</a:t>
            </a:fld>
            <a:endParaRPr lang="it-IT"/>
          </a:p>
        </p:txBody>
      </p:sp>
      <p:sp>
        <p:nvSpPr>
          <p:cNvPr id="9" name="Content Placeholder 8"/>
          <p:cNvSpPr>
            <a:spLocks noGrp="1"/>
          </p:cNvSpPr>
          <p:nvPr>
            <p:ph sz="quarter" idx="13"/>
          </p:nvPr>
        </p:nvSpPr>
        <p:spPr>
          <a:xfrm>
            <a:off x="1042416" y="2313432"/>
            <a:ext cx="3419856" cy="349300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A5189E8E-A99C-41C9-BA31-A939B8D06D4E}" type="datetimeFigureOut">
              <a:rPr lang="it-IT" smtClean="0"/>
              <a:t>08/06/2018</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F20FBFA3-B783-4A15-9975-12DB50E11691}"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Date Placeholder 2"/>
          <p:cNvSpPr>
            <a:spLocks noGrp="1"/>
          </p:cNvSpPr>
          <p:nvPr>
            <p:ph type="dt" sz="half" idx="10"/>
          </p:nvPr>
        </p:nvSpPr>
        <p:spPr/>
        <p:txBody>
          <a:bodyPr/>
          <a:lstStyle/>
          <a:p>
            <a:fld id="{A5189E8E-A99C-41C9-BA31-A939B8D06D4E}" type="datetimeFigureOut">
              <a:rPr lang="it-IT" smtClean="0"/>
              <a:t>08/06/2018</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F20FBFA3-B783-4A15-9975-12DB50E11691}"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189E8E-A99C-41C9-BA31-A939B8D06D4E}" type="datetimeFigureOut">
              <a:rPr lang="it-IT" smtClean="0"/>
              <a:t>08/06/2018</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F20FBFA3-B783-4A15-9975-12DB50E11691}"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A5189E8E-A99C-41C9-BA31-A939B8D06D4E}" type="datetimeFigureOut">
              <a:rPr lang="it-IT" smtClean="0"/>
              <a:t>08/06/2018</a:t>
            </a:fld>
            <a:endParaRPr lang="it-IT"/>
          </a:p>
        </p:txBody>
      </p:sp>
      <p:sp>
        <p:nvSpPr>
          <p:cNvPr id="7" name="Slide Number Placeholder 6"/>
          <p:cNvSpPr>
            <a:spLocks noGrp="1"/>
          </p:cNvSpPr>
          <p:nvPr>
            <p:ph type="sldNum" sz="quarter" idx="12"/>
          </p:nvPr>
        </p:nvSpPr>
        <p:spPr/>
        <p:txBody>
          <a:bodyPr/>
          <a:lstStyle/>
          <a:p>
            <a:fld id="{F20FBFA3-B783-4A15-9975-12DB50E11691}" type="slidenum">
              <a:rPr lang="it-IT" smtClean="0"/>
              <a:t>‹N›</a:t>
            </a:fld>
            <a:endParaRPr lang="it-IT"/>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it-IT"/>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it-IT" smtClean="0"/>
              <a:t>Fare clic per modificare lo stile del titolo</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it-IT" smtClean="0"/>
              <a:t>Fare clic per modificare lo stile del titolo</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A5189E8E-A99C-41C9-BA31-A939B8D06D4E}" type="datetimeFigureOut">
              <a:rPr lang="it-IT" smtClean="0"/>
              <a:t>08/06/2018</a:t>
            </a:fld>
            <a:endParaRPr lang="it-IT"/>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it-IT"/>
          </a:p>
        </p:txBody>
      </p:sp>
      <p:sp>
        <p:nvSpPr>
          <p:cNvPr id="7" name="Slide Number Placeholder 6"/>
          <p:cNvSpPr>
            <a:spLocks noGrp="1"/>
          </p:cNvSpPr>
          <p:nvPr>
            <p:ph type="sldNum" sz="quarter" idx="12"/>
          </p:nvPr>
        </p:nvSpPr>
        <p:spPr/>
        <p:txBody>
          <a:bodyPr/>
          <a:lstStyle/>
          <a:p>
            <a:fld id="{F20FBFA3-B783-4A15-9975-12DB50E11691}" type="slidenum">
              <a:rPr lang="it-IT" smtClean="0"/>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669900">
                <a:alpha val="7059"/>
              </a:srgbClr>
            </a:gs>
            <a:gs pos="62000">
              <a:schemeClr val="bg1"/>
            </a:gs>
            <a:gs pos="100000">
              <a:schemeClr val="accent1">
                <a:lumMod val="50000"/>
              </a:schemeClr>
            </a:gs>
          </a:gsLst>
          <a:lin ang="5400000" scaled="0"/>
          <a:tileRect/>
        </a:gra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A5189E8E-A99C-41C9-BA31-A939B8D06D4E}" type="datetimeFigureOut">
              <a:rPr lang="it-IT" smtClean="0"/>
              <a:t>08/06/2018</a:t>
            </a:fld>
            <a:endParaRPr lang="it-IT"/>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it-IT"/>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F20FBFA3-B783-4A15-9975-12DB50E11691}"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7" descr="LOGOALMAMAMTER"/>
          <p:cNvPicPr>
            <a:picLocks noChangeAspect="1" noChangeArrowheads="1"/>
          </p:cNvPicPr>
          <p:nvPr/>
        </p:nvPicPr>
        <p:blipFill>
          <a:blip r:embed="rId2"/>
          <a:srcRect/>
          <a:stretch>
            <a:fillRect/>
          </a:stretch>
        </p:blipFill>
        <p:spPr bwMode="auto">
          <a:xfrm>
            <a:off x="8347304" y="-27384"/>
            <a:ext cx="808085" cy="427036"/>
          </a:xfrm>
          <a:prstGeom prst="rect">
            <a:avLst/>
          </a:prstGeom>
          <a:noFill/>
          <a:ln w="9525">
            <a:noFill/>
            <a:miter lim="800000"/>
            <a:headEnd/>
            <a:tailEnd/>
          </a:ln>
          <a:extLst/>
        </p:spPr>
      </p:pic>
      <p:pic>
        <p:nvPicPr>
          <p:cNvPr id="5" name="Picture 6" descr="logonuovocolori"/>
          <p:cNvPicPr>
            <a:picLocks noChangeAspect="1" noChangeArrowheads="1"/>
          </p:cNvPicPr>
          <p:nvPr/>
        </p:nvPicPr>
        <p:blipFill>
          <a:blip r:embed="rId3"/>
          <a:srcRect/>
          <a:stretch>
            <a:fillRect/>
          </a:stretch>
        </p:blipFill>
        <p:spPr bwMode="auto">
          <a:xfrm>
            <a:off x="397" y="-27384"/>
            <a:ext cx="1709735" cy="427037"/>
          </a:xfrm>
          <a:prstGeom prst="rect">
            <a:avLst/>
          </a:prstGeom>
          <a:noFill/>
          <a:ln w="9525">
            <a:noFill/>
            <a:miter lim="800000"/>
            <a:headEnd/>
            <a:tailEnd/>
          </a:ln>
          <a:extLst/>
        </p:spPr>
      </p:pic>
      <p:sp>
        <p:nvSpPr>
          <p:cNvPr id="7" name="AutoShape 4" descr="Risultati immagini per fine vita disegno"/>
          <p:cNvSpPr>
            <a:spLocks noChangeAspect="1" noChangeArrowheads="1"/>
          </p:cNvSpPr>
          <p:nvPr/>
        </p:nvSpPr>
        <p:spPr bwMode="auto">
          <a:xfrm>
            <a:off x="155575" y="-1600200"/>
            <a:ext cx="6000750" cy="33337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 name="CasellaDiTesto 1"/>
          <p:cNvSpPr txBox="1"/>
          <p:nvPr/>
        </p:nvSpPr>
        <p:spPr>
          <a:xfrm>
            <a:off x="363906" y="597931"/>
            <a:ext cx="3963675" cy="1384995"/>
          </a:xfrm>
          <a:prstGeom prst="rect">
            <a:avLst/>
          </a:prstGeom>
          <a:noFill/>
        </p:spPr>
        <p:txBody>
          <a:bodyPr wrap="square" rtlCol="0">
            <a:spAutoFit/>
          </a:bodyPr>
          <a:lstStyle/>
          <a:p>
            <a:pPr algn="ctr"/>
            <a:r>
              <a:rPr lang="it-IT" sz="2800" b="1" i="1" dirty="0" smtClean="0">
                <a:ln w="12700">
                  <a:solidFill>
                    <a:schemeClr val="accent1"/>
                  </a:solidFill>
                  <a:prstDash val="solid"/>
                </a:ln>
                <a:solidFill>
                  <a:srgbClr val="666633"/>
                </a:solidFill>
                <a:effectLst>
                  <a:outerShdw dist="38100" dir="2640000" algn="bl" rotWithShape="0">
                    <a:schemeClr val="accent1"/>
                  </a:outerShdw>
                </a:effectLst>
                <a:latin typeface="Arial" panose="020B0604020202020204" pitchFamily="34" charset="0"/>
                <a:cs typeface="Arial" panose="020B0604020202020204" pitchFamily="34" charset="0"/>
              </a:rPr>
              <a:t>La legge </a:t>
            </a:r>
          </a:p>
          <a:p>
            <a:pPr algn="ctr"/>
            <a:r>
              <a:rPr lang="it-IT" sz="2800" b="1" i="1" dirty="0" smtClean="0">
                <a:ln w="12700">
                  <a:solidFill>
                    <a:schemeClr val="accent1"/>
                  </a:solidFill>
                  <a:prstDash val="solid"/>
                </a:ln>
                <a:solidFill>
                  <a:srgbClr val="666633"/>
                </a:solidFill>
                <a:effectLst>
                  <a:outerShdw dist="38100" dir="2640000" algn="bl" rotWithShape="0">
                    <a:schemeClr val="accent1"/>
                  </a:outerShdw>
                </a:effectLst>
                <a:latin typeface="Arial" panose="020B0604020202020204" pitchFamily="34" charset="0"/>
                <a:cs typeface="Arial" panose="020B0604020202020204" pitchFamily="34" charset="0"/>
              </a:rPr>
              <a:t>22 </a:t>
            </a:r>
            <a:r>
              <a:rPr lang="it-IT" sz="2800" b="1" i="1" dirty="0">
                <a:ln w="12700">
                  <a:solidFill>
                    <a:schemeClr val="accent1"/>
                  </a:solidFill>
                  <a:prstDash val="solid"/>
                </a:ln>
                <a:solidFill>
                  <a:srgbClr val="666633"/>
                </a:solidFill>
                <a:effectLst>
                  <a:outerShdw dist="38100" dir="2640000" algn="bl" rotWithShape="0">
                    <a:schemeClr val="accent1"/>
                  </a:outerShdw>
                </a:effectLst>
                <a:latin typeface="Arial" panose="020B0604020202020204" pitchFamily="34" charset="0"/>
                <a:cs typeface="Arial" panose="020B0604020202020204" pitchFamily="34" charset="0"/>
              </a:rPr>
              <a:t>dicembre </a:t>
            </a:r>
            <a:r>
              <a:rPr lang="it-IT" sz="2800" b="1" i="1" dirty="0" smtClean="0">
                <a:ln w="12700">
                  <a:solidFill>
                    <a:schemeClr val="accent1"/>
                  </a:solidFill>
                  <a:prstDash val="solid"/>
                </a:ln>
                <a:solidFill>
                  <a:srgbClr val="666633"/>
                </a:solidFill>
                <a:effectLst>
                  <a:outerShdw dist="38100" dir="2640000" algn="bl" rotWithShape="0">
                    <a:schemeClr val="accent1"/>
                  </a:outerShdw>
                </a:effectLst>
                <a:latin typeface="Arial" panose="020B0604020202020204" pitchFamily="34" charset="0"/>
                <a:cs typeface="Arial" panose="020B0604020202020204" pitchFamily="34" charset="0"/>
              </a:rPr>
              <a:t>2017</a:t>
            </a:r>
          </a:p>
          <a:p>
            <a:pPr algn="ctr"/>
            <a:r>
              <a:rPr lang="it-IT" sz="2800" b="1" i="1" dirty="0" smtClean="0">
                <a:ln w="12700">
                  <a:solidFill>
                    <a:schemeClr val="accent1"/>
                  </a:solidFill>
                  <a:prstDash val="solid"/>
                </a:ln>
                <a:solidFill>
                  <a:srgbClr val="666633"/>
                </a:solidFill>
                <a:effectLst>
                  <a:outerShdw dist="38100" dir="2640000" algn="bl" rotWithShape="0">
                    <a:schemeClr val="accent1"/>
                  </a:outerShdw>
                </a:effectLst>
                <a:latin typeface="Arial" panose="020B0604020202020204" pitchFamily="34" charset="0"/>
                <a:cs typeface="Arial" panose="020B0604020202020204" pitchFamily="34" charset="0"/>
              </a:rPr>
              <a:t>n. 219</a:t>
            </a:r>
            <a:endParaRPr lang="it-IT" sz="2800" b="1" dirty="0">
              <a:ln w="12700">
                <a:solidFill>
                  <a:schemeClr val="accent1"/>
                </a:solidFill>
                <a:prstDash val="solid"/>
              </a:ln>
              <a:solidFill>
                <a:srgbClr val="666633"/>
              </a:solidFill>
              <a:effectLst>
                <a:outerShdw dist="38100" dir="2640000" algn="bl" rotWithShape="0">
                  <a:schemeClr val="accent1"/>
                </a:outerShdw>
              </a:effectLst>
              <a:latin typeface="Arial" panose="020B0604020202020204" pitchFamily="34" charset="0"/>
              <a:cs typeface="Arial" panose="020B0604020202020204" pitchFamily="34" charset="0"/>
            </a:endParaRPr>
          </a:p>
        </p:txBody>
      </p:sp>
      <p:sp>
        <p:nvSpPr>
          <p:cNvPr id="9" name="Rettangolo 8"/>
          <p:cNvSpPr/>
          <p:nvPr/>
        </p:nvSpPr>
        <p:spPr>
          <a:xfrm>
            <a:off x="363906" y="2097747"/>
            <a:ext cx="4131234" cy="1015663"/>
          </a:xfrm>
          <a:prstGeom prst="rect">
            <a:avLst/>
          </a:prstGeom>
        </p:spPr>
        <p:txBody>
          <a:bodyPr wrap="square">
            <a:spAutoFit/>
          </a:bodyPr>
          <a:lstStyle/>
          <a:p>
            <a:pPr algn="ctr"/>
            <a:r>
              <a:rPr lang="it-IT" sz="2000" b="1" dirty="0" smtClean="0">
                <a:solidFill>
                  <a:schemeClr val="accent1">
                    <a:lumMod val="75000"/>
                  </a:schemeClr>
                </a:solidFill>
                <a:latin typeface="Arial" panose="020B0604020202020204" pitchFamily="34" charset="0"/>
                <a:cs typeface="Arial" panose="020B0604020202020204" pitchFamily="34" charset="0"/>
              </a:rPr>
              <a:t>«Norme </a:t>
            </a:r>
            <a:r>
              <a:rPr lang="it-IT" sz="2000" b="1" dirty="0">
                <a:solidFill>
                  <a:schemeClr val="accent1">
                    <a:lumMod val="75000"/>
                  </a:schemeClr>
                </a:solidFill>
                <a:latin typeface="Arial" panose="020B0604020202020204" pitchFamily="34" charset="0"/>
                <a:cs typeface="Arial" panose="020B0604020202020204" pitchFamily="34" charset="0"/>
              </a:rPr>
              <a:t>in materia di consenso informato e di </a:t>
            </a:r>
            <a:r>
              <a:rPr lang="it-IT" sz="2000" b="1" dirty="0" smtClean="0">
                <a:solidFill>
                  <a:schemeClr val="accent1">
                    <a:lumMod val="75000"/>
                  </a:schemeClr>
                </a:solidFill>
                <a:latin typeface="Arial" panose="020B0604020202020204" pitchFamily="34" charset="0"/>
                <a:cs typeface="Arial" panose="020B0604020202020204" pitchFamily="34" charset="0"/>
              </a:rPr>
              <a:t>disposizioni anticipate di </a:t>
            </a:r>
            <a:r>
              <a:rPr lang="it-IT" sz="2000" b="1" dirty="0">
                <a:solidFill>
                  <a:schemeClr val="accent1">
                    <a:lumMod val="75000"/>
                  </a:schemeClr>
                </a:solidFill>
                <a:latin typeface="Arial" panose="020B0604020202020204" pitchFamily="34" charset="0"/>
                <a:cs typeface="Arial" panose="020B0604020202020204" pitchFamily="34" charset="0"/>
              </a:rPr>
              <a:t>trattamento</a:t>
            </a:r>
            <a:r>
              <a:rPr lang="it-IT" sz="2000" b="1" dirty="0" smtClean="0">
                <a:solidFill>
                  <a:schemeClr val="accent1">
                    <a:lumMod val="75000"/>
                  </a:schemeClr>
                </a:solidFill>
                <a:latin typeface="Arial" panose="020B0604020202020204" pitchFamily="34" charset="0"/>
                <a:cs typeface="Arial" panose="020B0604020202020204" pitchFamily="34" charset="0"/>
              </a:rPr>
              <a:t>.»</a:t>
            </a:r>
            <a:endParaRPr lang="it-IT" sz="2000" b="1" dirty="0">
              <a:solidFill>
                <a:schemeClr val="accent1">
                  <a:lumMod val="75000"/>
                </a:schemeClr>
              </a:solidFill>
              <a:latin typeface="Arial" panose="020B0604020202020204" pitchFamily="34" charset="0"/>
              <a:cs typeface="Arial" panose="020B0604020202020204" pitchFamily="34" charset="0"/>
            </a:endParaRPr>
          </a:p>
        </p:txBody>
      </p:sp>
      <p:sp>
        <p:nvSpPr>
          <p:cNvPr id="4" name="Rettangolo 3"/>
          <p:cNvSpPr/>
          <p:nvPr/>
        </p:nvSpPr>
        <p:spPr>
          <a:xfrm>
            <a:off x="4467263" y="-99392"/>
            <a:ext cx="3880041" cy="6642524"/>
          </a:xfrm>
          <a:prstGeom prst="rect">
            <a:avLst/>
          </a:prstGeom>
          <a:gradFill>
            <a:gsLst>
              <a:gs pos="0">
                <a:schemeClr val="accent1">
                  <a:lumMod val="75000"/>
                </a:schemeClr>
              </a:gs>
              <a:gs pos="62000">
                <a:schemeClr val="bg1"/>
              </a:gs>
              <a:gs pos="100000">
                <a:schemeClr val="bg1"/>
              </a:gs>
            </a:gsLst>
            <a:lin ang="5400000" scaled="0"/>
          </a:gra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0" name="Text Box 4"/>
          <p:cNvSpPr txBox="1">
            <a:spLocks noChangeArrowheads="1"/>
          </p:cNvSpPr>
          <p:nvPr/>
        </p:nvSpPr>
        <p:spPr bwMode="auto">
          <a:xfrm>
            <a:off x="512774" y="5439490"/>
            <a:ext cx="3790750" cy="76944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it-IT" sz="2000" dirty="0" smtClean="0">
              <a:solidFill>
                <a:srgbClr val="0070C0"/>
              </a:solidFill>
              <a:latin typeface="Arial" pitchFamily="34" charset="0"/>
              <a:cs typeface="Arial" pitchFamily="34" charset="0"/>
            </a:endParaRPr>
          </a:p>
          <a:p>
            <a:pPr algn="ctr" eaLnBrk="1" hangingPunct="1"/>
            <a:r>
              <a:rPr lang="it-IT" sz="2400" b="1" dirty="0" smtClean="0">
                <a:solidFill>
                  <a:schemeClr val="accent1">
                    <a:lumMod val="75000"/>
                  </a:schemeClr>
                </a:solidFill>
                <a:latin typeface="Arial" pitchFamily="34" charset="0"/>
                <a:cs typeface="Arial" pitchFamily="34" charset="0"/>
              </a:rPr>
              <a:t>Ravenna, 9 giugno 2018</a:t>
            </a:r>
          </a:p>
        </p:txBody>
      </p:sp>
      <p:sp>
        <p:nvSpPr>
          <p:cNvPr id="12" name="Text Box 4"/>
          <p:cNvSpPr txBox="1">
            <a:spLocks noChangeArrowheads="1"/>
          </p:cNvSpPr>
          <p:nvPr/>
        </p:nvSpPr>
        <p:spPr bwMode="auto">
          <a:xfrm>
            <a:off x="4467263" y="3817352"/>
            <a:ext cx="3880041" cy="3170099"/>
          </a:xfrm>
          <a:prstGeom prst="rect">
            <a:avLst/>
          </a:prstGeom>
          <a:gradFill>
            <a:gsLst>
              <a:gs pos="0">
                <a:srgbClr val="666633">
                  <a:alpha val="74000"/>
                </a:srgbClr>
              </a:gs>
              <a:gs pos="62000">
                <a:schemeClr val="bg1"/>
              </a:gs>
              <a:gs pos="100000">
                <a:schemeClr val="bg2">
                  <a:lumMod val="40000"/>
                  <a:lumOff val="60000"/>
                </a:schemeClr>
              </a:gs>
            </a:gsLst>
            <a:lin ang="5400000" scaled="0"/>
          </a:gradFill>
          <a:ln w="9525">
            <a:noFill/>
            <a:miter lim="800000"/>
            <a:headEnd/>
            <a:tailEnd/>
          </a:ln>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it-IT" sz="2000" b="1" dirty="0" smtClean="0">
              <a:solidFill>
                <a:srgbClr val="669900"/>
              </a:solidFill>
              <a:latin typeface="Arial" pitchFamily="34" charset="0"/>
              <a:cs typeface="Arial" pitchFamily="34" charset="0"/>
            </a:endParaRPr>
          </a:p>
          <a:p>
            <a:pPr algn="ctr" eaLnBrk="1" hangingPunct="1"/>
            <a:r>
              <a:rPr lang="it-IT" sz="2000" b="1" dirty="0" smtClean="0">
                <a:solidFill>
                  <a:schemeClr val="bg1"/>
                </a:solidFill>
                <a:latin typeface="Arial" pitchFamily="34" charset="0"/>
                <a:cs typeface="Arial" pitchFamily="34" charset="0"/>
              </a:rPr>
              <a:t>Direttore UOC </a:t>
            </a:r>
          </a:p>
          <a:p>
            <a:pPr algn="ctr" eaLnBrk="1" hangingPunct="1"/>
            <a:r>
              <a:rPr lang="it-IT" sz="2000" b="1" dirty="0" smtClean="0">
                <a:solidFill>
                  <a:srgbClr val="666633"/>
                </a:solidFill>
                <a:latin typeface="Arial" pitchFamily="34" charset="0"/>
                <a:cs typeface="Arial" pitchFamily="34" charset="0"/>
              </a:rPr>
              <a:t>di Medicina Legale e Gestione Integrata del Rischio </a:t>
            </a:r>
          </a:p>
          <a:p>
            <a:pPr algn="ctr" eaLnBrk="1" hangingPunct="1"/>
            <a:r>
              <a:rPr lang="it-IT" sz="2000" b="1" dirty="0" smtClean="0">
                <a:solidFill>
                  <a:srgbClr val="666633"/>
                </a:solidFill>
                <a:latin typeface="Arial" pitchFamily="34" charset="0"/>
                <a:cs typeface="Arial" pitchFamily="34" charset="0"/>
              </a:rPr>
              <a:t>Responsabile dell’Area </a:t>
            </a:r>
          </a:p>
          <a:p>
            <a:pPr algn="ctr" eaLnBrk="1" hangingPunct="1"/>
            <a:r>
              <a:rPr lang="it-IT" sz="2000" b="1" dirty="0" smtClean="0">
                <a:solidFill>
                  <a:srgbClr val="666633"/>
                </a:solidFill>
                <a:latin typeface="Arial" pitchFamily="34" charset="0"/>
                <a:cs typeface="Arial" pitchFamily="34" charset="0"/>
              </a:rPr>
              <a:t>Sicurezza delle Cure</a:t>
            </a:r>
          </a:p>
          <a:p>
            <a:pPr algn="ctr" eaLnBrk="1" hangingPunct="1"/>
            <a:r>
              <a:rPr lang="it-IT" sz="2000" b="1" dirty="0">
                <a:solidFill>
                  <a:srgbClr val="666633"/>
                </a:solidFill>
                <a:latin typeface="Arial" pitchFamily="34" charset="0"/>
                <a:cs typeface="Arial" pitchFamily="34" charset="0"/>
              </a:rPr>
              <a:t>Azienda Ospedaliero-Universitaria di Bologna</a:t>
            </a:r>
          </a:p>
          <a:p>
            <a:pPr algn="ctr" eaLnBrk="1" hangingPunct="1"/>
            <a:endParaRPr lang="it-IT" sz="2000" dirty="0" smtClean="0">
              <a:solidFill>
                <a:srgbClr val="666633"/>
              </a:solidFill>
              <a:latin typeface="Arial" pitchFamily="34" charset="0"/>
              <a:cs typeface="Arial" pitchFamily="34" charset="0"/>
            </a:endParaRPr>
          </a:p>
          <a:p>
            <a:pPr algn="ctr" eaLnBrk="1" hangingPunct="1"/>
            <a:endParaRPr lang="it-IT" sz="2000" dirty="0" smtClean="0">
              <a:solidFill>
                <a:schemeClr val="bg1"/>
              </a:solidFill>
              <a:latin typeface="Arial" pitchFamily="34" charset="0"/>
              <a:cs typeface="Arial" pitchFamily="34" charset="0"/>
            </a:endParaRPr>
          </a:p>
        </p:txBody>
      </p:sp>
      <p:sp>
        <p:nvSpPr>
          <p:cNvPr id="13" name="Rettangolo 12"/>
          <p:cNvSpPr/>
          <p:nvPr/>
        </p:nvSpPr>
        <p:spPr>
          <a:xfrm>
            <a:off x="4444779" y="2483664"/>
            <a:ext cx="3880041" cy="1015663"/>
          </a:xfrm>
          <a:prstGeom prst="rect">
            <a:avLst/>
          </a:prstGeom>
          <a:gradFill>
            <a:gsLst>
              <a:gs pos="0">
                <a:srgbClr val="666633">
                  <a:alpha val="33000"/>
                  <a:lumMod val="87000"/>
                  <a:lumOff val="13000"/>
                </a:srgbClr>
              </a:gs>
              <a:gs pos="62000">
                <a:schemeClr val="bg1"/>
              </a:gs>
              <a:gs pos="100000">
                <a:schemeClr val="bg2">
                  <a:lumMod val="40000"/>
                  <a:lumOff val="60000"/>
                </a:schemeClr>
              </a:gs>
            </a:gsLst>
            <a:lin ang="5400000" scaled="0"/>
          </a:gradFill>
        </p:spPr>
        <p:txBody>
          <a:bodyPr wrap="square">
            <a:spAutoFit/>
          </a:bodyPr>
          <a:lstStyle/>
          <a:p>
            <a:pPr algn="ctr">
              <a:spcBef>
                <a:spcPct val="50000"/>
              </a:spcBef>
            </a:pPr>
            <a:r>
              <a:rPr lang="it-IT" sz="2400" b="1" dirty="0">
                <a:ln w="9525">
                  <a:solidFill>
                    <a:schemeClr val="bg1"/>
                  </a:solidFill>
                  <a:prstDash val="solid"/>
                </a:ln>
                <a:solidFill>
                  <a:srgbClr val="666633"/>
                </a:solidFill>
                <a:effectLst>
                  <a:outerShdw blurRad="12700" dist="38100" dir="2700000" algn="tl" rotWithShape="0">
                    <a:schemeClr val="accent5">
                      <a:lumMod val="60000"/>
                      <a:lumOff val="40000"/>
                    </a:schemeClr>
                  </a:outerShdw>
                </a:effectLst>
                <a:latin typeface="Arial" pitchFamily="34" charset="0"/>
                <a:cs typeface="Arial" pitchFamily="34" charset="0"/>
              </a:rPr>
              <a:t>Dott.ssa </a:t>
            </a:r>
          </a:p>
          <a:p>
            <a:pPr algn="ctr">
              <a:spcBef>
                <a:spcPct val="50000"/>
              </a:spcBef>
            </a:pPr>
            <a:r>
              <a:rPr lang="it-IT" sz="2400" b="1" dirty="0">
                <a:ln w="9525">
                  <a:solidFill>
                    <a:schemeClr val="bg1"/>
                  </a:solidFill>
                  <a:prstDash val="solid"/>
                </a:ln>
                <a:solidFill>
                  <a:srgbClr val="666633"/>
                </a:solidFill>
                <a:effectLst>
                  <a:outerShdw blurRad="12700" dist="38100" dir="2700000" algn="tl" rotWithShape="0">
                    <a:schemeClr val="accent5">
                      <a:lumMod val="60000"/>
                      <a:lumOff val="40000"/>
                    </a:schemeClr>
                  </a:outerShdw>
                </a:effectLst>
                <a:latin typeface="Arial" pitchFamily="34" charset="0"/>
                <a:cs typeface="Arial" pitchFamily="34" charset="0"/>
              </a:rPr>
              <a:t>Alessandra De Palma</a:t>
            </a:r>
          </a:p>
        </p:txBody>
      </p:sp>
      <p:pic>
        <p:nvPicPr>
          <p:cNvPr id="14" name="Immagine 13"/>
          <p:cNvPicPr>
            <a:picLocks noChangeAspect="1"/>
          </p:cNvPicPr>
          <p:nvPr/>
        </p:nvPicPr>
        <p:blipFill>
          <a:blip r:embed="rId4"/>
          <a:stretch>
            <a:fillRect/>
          </a:stretch>
        </p:blipFill>
        <p:spPr>
          <a:xfrm>
            <a:off x="4467263" y="-99392"/>
            <a:ext cx="3880041" cy="2218859"/>
          </a:xfrm>
          <a:prstGeom prst="rect">
            <a:avLst/>
          </a:prstGeom>
        </p:spPr>
      </p:pic>
      <p:sp>
        <p:nvSpPr>
          <p:cNvPr id="6" name="CasellaDiTesto 5"/>
          <p:cNvSpPr txBox="1"/>
          <p:nvPr/>
        </p:nvSpPr>
        <p:spPr>
          <a:xfrm>
            <a:off x="513895" y="3729701"/>
            <a:ext cx="3930884" cy="1569660"/>
          </a:xfrm>
          <a:prstGeom prst="rect">
            <a:avLst/>
          </a:prstGeom>
          <a:noFill/>
        </p:spPr>
        <p:txBody>
          <a:bodyPr wrap="none" rtlCol="0">
            <a:spAutoFit/>
          </a:bodyPr>
          <a:lstStyle/>
          <a:p>
            <a:pPr algn="ctr"/>
            <a:r>
              <a:rPr lang="it-IT" sz="3200" b="1" spc="50" dirty="0" smtClean="0">
                <a:ln w="9525" cmpd="sng">
                  <a:solidFill>
                    <a:schemeClr val="accent1"/>
                  </a:solidFill>
                  <a:prstDash val="solid"/>
                </a:ln>
                <a:solidFill>
                  <a:srgbClr val="666633"/>
                </a:solidFill>
                <a:effectLst>
                  <a:glow rad="38100">
                    <a:schemeClr val="accent1">
                      <a:alpha val="40000"/>
                    </a:schemeClr>
                  </a:glow>
                </a:effectLst>
                <a:latin typeface="Arial" panose="020B0604020202020204" pitchFamily="34" charset="0"/>
                <a:cs typeface="Arial" panose="020B0604020202020204" pitchFamily="34" charset="0"/>
              </a:rPr>
              <a:t>Risvolti gestionali </a:t>
            </a:r>
          </a:p>
          <a:p>
            <a:pPr algn="ctr"/>
            <a:r>
              <a:rPr lang="it-IT" sz="3200" b="1" spc="50" dirty="0" smtClean="0">
                <a:ln w="9525" cmpd="sng">
                  <a:solidFill>
                    <a:schemeClr val="accent1"/>
                  </a:solidFill>
                  <a:prstDash val="solid"/>
                </a:ln>
                <a:solidFill>
                  <a:srgbClr val="666633"/>
                </a:solidFill>
                <a:effectLst>
                  <a:glow rad="38100">
                    <a:schemeClr val="accent1">
                      <a:alpha val="40000"/>
                    </a:schemeClr>
                  </a:glow>
                </a:effectLst>
                <a:latin typeface="Arial" panose="020B0604020202020204" pitchFamily="34" charset="0"/>
                <a:cs typeface="Arial" panose="020B0604020202020204" pitchFamily="34" charset="0"/>
              </a:rPr>
              <a:t>sulle </a:t>
            </a:r>
          </a:p>
          <a:p>
            <a:pPr algn="ctr"/>
            <a:r>
              <a:rPr lang="it-IT" sz="3200" b="1" spc="50" dirty="0" smtClean="0">
                <a:ln w="9525" cmpd="sng">
                  <a:solidFill>
                    <a:schemeClr val="accent1"/>
                  </a:solidFill>
                  <a:prstDash val="solid"/>
                </a:ln>
                <a:solidFill>
                  <a:srgbClr val="666633"/>
                </a:solidFill>
                <a:effectLst>
                  <a:glow rad="38100">
                    <a:schemeClr val="accent1">
                      <a:alpha val="40000"/>
                    </a:schemeClr>
                  </a:glow>
                </a:effectLst>
                <a:latin typeface="Arial" panose="020B0604020202020204" pitchFamily="34" charset="0"/>
                <a:cs typeface="Arial" panose="020B0604020202020204" pitchFamily="34" charset="0"/>
              </a:rPr>
              <a:t>Aziende sanitarie</a:t>
            </a:r>
            <a:endParaRPr lang="it-IT" sz="3200" b="1" spc="50" dirty="0">
              <a:ln w="9525" cmpd="sng">
                <a:solidFill>
                  <a:schemeClr val="accent1"/>
                </a:solidFill>
                <a:prstDash val="solid"/>
              </a:ln>
              <a:solidFill>
                <a:srgbClr val="666633"/>
              </a:solidFill>
              <a:effectLst>
                <a:glow rad="38100">
                  <a:schemeClr val="accent1">
                    <a:alpha val="40000"/>
                  </a:schemeClr>
                </a:glo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227403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39552" y="2323652"/>
            <a:ext cx="8064896" cy="4129684"/>
          </a:xfrm>
        </p:spPr>
        <p:txBody>
          <a:bodyPr>
            <a:normAutofit fontScale="92500" lnSpcReduction="20000"/>
          </a:bodyPr>
          <a:lstStyle/>
          <a:p>
            <a:pPr>
              <a:buClr>
                <a:srgbClr val="3366FF"/>
              </a:buClr>
              <a:buFont typeface="Courier New" panose="02070309020205020404" pitchFamily="49" charset="0"/>
              <a:buChar char="o"/>
            </a:pPr>
            <a:r>
              <a:rPr lang="it-IT" altLang="it-IT" b="1" dirty="0">
                <a:ln w="12700">
                  <a:solidFill>
                    <a:schemeClr val="accent1"/>
                  </a:solidFill>
                  <a:prstDash val="solid"/>
                </a:ln>
                <a:solidFill>
                  <a:srgbClr val="99CC00"/>
                </a:solidFill>
                <a:effectLst>
                  <a:outerShdw dist="38100" dir="2640000" algn="bl" rotWithShape="0">
                    <a:schemeClr val="accent1"/>
                  </a:outerShdw>
                </a:effectLst>
                <a:latin typeface="Arial" panose="020B0604020202020204" pitchFamily="34" charset="0"/>
                <a:cs typeface="Arial" panose="020B0604020202020204" pitchFamily="34" charset="0"/>
              </a:rPr>
              <a:t>Art. 1 </a:t>
            </a:r>
            <a:r>
              <a:rPr lang="it-IT" altLang="it-IT" b="1" dirty="0">
                <a:solidFill>
                  <a:srgbClr val="99CC00"/>
                </a:solidFill>
                <a:latin typeface="Arial" panose="020B0604020202020204" pitchFamily="34" charset="0"/>
                <a:cs typeface="Arial" panose="020B0604020202020204" pitchFamily="34" charset="0"/>
              </a:rPr>
              <a:t>- Consenso informato </a:t>
            </a:r>
            <a:endParaRPr lang="it-IT" altLang="it-IT" b="1" dirty="0" smtClean="0">
              <a:solidFill>
                <a:srgbClr val="99CC00"/>
              </a:solidFill>
              <a:latin typeface="Arial" panose="020B0604020202020204" pitchFamily="34" charset="0"/>
              <a:cs typeface="Arial" panose="020B0604020202020204" pitchFamily="34" charset="0"/>
            </a:endParaRPr>
          </a:p>
          <a:p>
            <a:pPr>
              <a:buClr>
                <a:srgbClr val="3366FF"/>
              </a:buClr>
              <a:buFont typeface="Courier New" panose="02070309020205020404" pitchFamily="49" charset="0"/>
              <a:buChar char="o"/>
            </a:pPr>
            <a:endParaRPr lang="it-IT" altLang="it-IT" sz="900" b="1" dirty="0">
              <a:solidFill>
                <a:srgbClr val="99CC00"/>
              </a:solidFill>
              <a:latin typeface="Arial" panose="020B0604020202020204" pitchFamily="34" charset="0"/>
              <a:cs typeface="Arial" panose="020B0604020202020204" pitchFamily="34" charset="0"/>
            </a:endParaRPr>
          </a:p>
          <a:p>
            <a:pPr algn="just">
              <a:lnSpc>
                <a:spcPct val="120000"/>
              </a:lnSpc>
              <a:buClr>
                <a:srgbClr val="3366FF"/>
              </a:buClr>
              <a:buFont typeface="Courier New" panose="02070309020205020404" pitchFamily="49" charset="0"/>
              <a:buChar char="o"/>
              <a:defRPr/>
            </a:pPr>
            <a:r>
              <a:rPr lang="it-IT" altLang="it-IT" b="1" dirty="0">
                <a:ln w="12700">
                  <a:solidFill>
                    <a:schemeClr val="accent1"/>
                  </a:solidFill>
                  <a:prstDash val="solid"/>
                </a:ln>
                <a:solidFill>
                  <a:srgbClr val="99CC00"/>
                </a:solidFill>
                <a:effectLst>
                  <a:outerShdw dist="38100" dir="2640000" algn="bl" rotWithShape="0">
                    <a:schemeClr val="accent1"/>
                  </a:outerShdw>
                </a:effectLst>
                <a:latin typeface="Arial" panose="020B0604020202020204" pitchFamily="34" charset="0"/>
                <a:cs typeface="Arial" panose="020B0604020202020204" pitchFamily="34" charset="0"/>
              </a:rPr>
              <a:t>Art. 2 </a:t>
            </a:r>
            <a:r>
              <a:rPr lang="it-IT" altLang="it-IT" b="1" dirty="0" smtClean="0">
                <a:solidFill>
                  <a:srgbClr val="99CC00"/>
                </a:solidFill>
                <a:latin typeface="Arial" panose="020B0604020202020204" pitchFamily="34" charset="0"/>
                <a:cs typeface="Arial" panose="020B0604020202020204" pitchFamily="34" charset="0"/>
              </a:rPr>
              <a:t>- Terapia </a:t>
            </a:r>
            <a:r>
              <a:rPr lang="it-IT" altLang="it-IT" b="1" dirty="0">
                <a:solidFill>
                  <a:srgbClr val="99CC00"/>
                </a:solidFill>
                <a:latin typeface="Arial" panose="020B0604020202020204" pitchFamily="34" charset="0"/>
                <a:cs typeface="Arial" panose="020B0604020202020204" pitchFamily="34" charset="0"/>
              </a:rPr>
              <a:t>del dolore, divieto di ostinazione irragionevole </a:t>
            </a:r>
            <a:r>
              <a:rPr lang="it-IT" altLang="it-IT" b="1" dirty="0" smtClean="0">
                <a:solidFill>
                  <a:srgbClr val="99CC00"/>
                </a:solidFill>
                <a:latin typeface="Arial" panose="020B0604020202020204" pitchFamily="34" charset="0"/>
                <a:cs typeface="Arial" panose="020B0604020202020204" pitchFamily="34" charset="0"/>
              </a:rPr>
              <a:t>nelle </a:t>
            </a:r>
            <a:r>
              <a:rPr lang="it-IT" altLang="it-IT" b="1" dirty="0">
                <a:solidFill>
                  <a:srgbClr val="99CC00"/>
                </a:solidFill>
                <a:latin typeface="Arial" panose="020B0604020202020204" pitchFamily="34" charset="0"/>
                <a:cs typeface="Arial" panose="020B0604020202020204" pitchFamily="34" charset="0"/>
              </a:rPr>
              <a:t>cure e dignità nella fase finale della vita </a:t>
            </a:r>
            <a:endParaRPr lang="it-IT" altLang="it-IT" b="1" dirty="0" smtClean="0">
              <a:solidFill>
                <a:srgbClr val="99CC00"/>
              </a:solidFill>
              <a:latin typeface="Arial" panose="020B0604020202020204" pitchFamily="34" charset="0"/>
              <a:cs typeface="Arial" panose="020B0604020202020204" pitchFamily="34" charset="0"/>
            </a:endParaRPr>
          </a:p>
          <a:p>
            <a:pPr algn="just">
              <a:buClr>
                <a:srgbClr val="3366FF"/>
              </a:buClr>
              <a:buFont typeface="Courier New" panose="02070309020205020404" pitchFamily="49" charset="0"/>
              <a:buChar char="o"/>
              <a:defRPr/>
            </a:pPr>
            <a:endParaRPr lang="it-IT" altLang="it-IT" sz="900" b="1" dirty="0" smtClean="0">
              <a:solidFill>
                <a:srgbClr val="99CC00"/>
              </a:solidFill>
              <a:latin typeface="Arial" panose="020B0604020202020204" pitchFamily="34" charset="0"/>
              <a:cs typeface="Arial" panose="020B0604020202020204" pitchFamily="34" charset="0"/>
            </a:endParaRPr>
          </a:p>
          <a:p>
            <a:pPr algn="just">
              <a:buClr>
                <a:srgbClr val="3366FF"/>
              </a:buClr>
              <a:buFont typeface="Courier New" panose="02070309020205020404" pitchFamily="49" charset="0"/>
              <a:buChar char="o"/>
              <a:defRPr/>
            </a:pPr>
            <a:r>
              <a:rPr lang="it-IT" altLang="it-IT" b="1" dirty="0">
                <a:ln w="12700">
                  <a:solidFill>
                    <a:schemeClr val="accent1"/>
                  </a:solidFill>
                  <a:prstDash val="solid"/>
                </a:ln>
                <a:solidFill>
                  <a:srgbClr val="99CC00"/>
                </a:solidFill>
                <a:effectLst>
                  <a:outerShdw dist="38100" dir="2640000" algn="bl" rotWithShape="0">
                    <a:schemeClr val="accent1"/>
                  </a:outerShdw>
                </a:effectLst>
                <a:latin typeface="Arial" panose="020B0604020202020204" pitchFamily="34" charset="0"/>
                <a:cs typeface="Arial" panose="020B0604020202020204" pitchFamily="34" charset="0"/>
              </a:rPr>
              <a:t>Art. 3 </a:t>
            </a:r>
            <a:r>
              <a:rPr lang="it-IT" altLang="it-IT" b="1" dirty="0" smtClean="0">
                <a:solidFill>
                  <a:srgbClr val="99CC00"/>
                </a:solidFill>
                <a:latin typeface="Arial" panose="020B0604020202020204" pitchFamily="34" charset="0"/>
                <a:cs typeface="Arial" panose="020B0604020202020204" pitchFamily="34" charset="0"/>
              </a:rPr>
              <a:t>- Minori </a:t>
            </a:r>
            <a:r>
              <a:rPr lang="it-IT" altLang="it-IT" b="1" dirty="0">
                <a:solidFill>
                  <a:srgbClr val="99CC00"/>
                </a:solidFill>
                <a:latin typeface="Arial" panose="020B0604020202020204" pitchFamily="34" charset="0"/>
                <a:cs typeface="Arial" panose="020B0604020202020204" pitchFamily="34" charset="0"/>
              </a:rPr>
              <a:t>e </a:t>
            </a:r>
            <a:r>
              <a:rPr lang="it-IT" altLang="it-IT" b="1" dirty="0" smtClean="0">
                <a:solidFill>
                  <a:srgbClr val="99CC00"/>
                </a:solidFill>
                <a:latin typeface="Arial" panose="020B0604020202020204" pitchFamily="34" charset="0"/>
                <a:cs typeface="Arial" panose="020B0604020202020204" pitchFamily="34" charset="0"/>
              </a:rPr>
              <a:t>incapaci</a:t>
            </a:r>
          </a:p>
          <a:p>
            <a:pPr algn="just">
              <a:buClr>
                <a:srgbClr val="3366FF"/>
              </a:buClr>
              <a:buFont typeface="Courier New" panose="02070309020205020404" pitchFamily="49" charset="0"/>
              <a:buChar char="o"/>
              <a:defRPr/>
            </a:pPr>
            <a:endParaRPr lang="it-IT" altLang="it-IT" sz="900" b="1" dirty="0" smtClean="0">
              <a:solidFill>
                <a:srgbClr val="99CC00"/>
              </a:solidFill>
              <a:latin typeface="Arial" panose="020B0604020202020204" pitchFamily="34" charset="0"/>
              <a:cs typeface="Arial" panose="020B0604020202020204" pitchFamily="34" charset="0"/>
            </a:endParaRPr>
          </a:p>
          <a:p>
            <a:pPr algn="just">
              <a:buClr>
                <a:srgbClr val="3366FF"/>
              </a:buClr>
              <a:buFont typeface="Courier New" panose="02070309020205020404" pitchFamily="49" charset="0"/>
              <a:buChar char="o"/>
              <a:defRPr/>
            </a:pPr>
            <a:r>
              <a:rPr lang="it-IT" altLang="it-IT" b="1" dirty="0">
                <a:ln w="12700">
                  <a:solidFill>
                    <a:schemeClr val="accent1"/>
                  </a:solidFill>
                  <a:prstDash val="solid"/>
                </a:ln>
                <a:solidFill>
                  <a:srgbClr val="99CC00"/>
                </a:solidFill>
                <a:effectLst>
                  <a:outerShdw dist="38100" dir="2640000" algn="bl" rotWithShape="0">
                    <a:schemeClr val="accent1"/>
                  </a:outerShdw>
                </a:effectLst>
                <a:latin typeface="Arial" panose="020B0604020202020204" pitchFamily="34" charset="0"/>
                <a:cs typeface="Arial" panose="020B0604020202020204" pitchFamily="34" charset="0"/>
              </a:rPr>
              <a:t>Art. 4 </a:t>
            </a:r>
            <a:r>
              <a:rPr lang="it-IT" altLang="it-IT" b="1" dirty="0" smtClean="0">
                <a:solidFill>
                  <a:srgbClr val="99CC00"/>
                </a:solidFill>
                <a:latin typeface="Arial" panose="020B0604020202020204" pitchFamily="34" charset="0"/>
                <a:cs typeface="Arial" panose="020B0604020202020204" pitchFamily="34" charset="0"/>
              </a:rPr>
              <a:t>- Disposizioni </a:t>
            </a:r>
            <a:r>
              <a:rPr lang="it-IT" altLang="it-IT" b="1" dirty="0">
                <a:solidFill>
                  <a:srgbClr val="99CC00"/>
                </a:solidFill>
                <a:latin typeface="Arial" panose="020B0604020202020204" pitchFamily="34" charset="0"/>
                <a:cs typeface="Arial" panose="020B0604020202020204" pitchFamily="34" charset="0"/>
              </a:rPr>
              <a:t>anticipate di trattamento </a:t>
            </a:r>
            <a:endParaRPr lang="it-IT" altLang="it-IT" b="1" dirty="0" smtClean="0">
              <a:solidFill>
                <a:srgbClr val="99CC00"/>
              </a:solidFill>
              <a:latin typeface="Arial" panose="020B0604020202020204" pitchFamily="34" charset="0"/>
              <a:cs typeface="Arial" panose="020B0604020202020204" pitchFamily="34" charset="0"/>
            </a:endParaRPr>
          </a:p>
          <a:p>
            <a:pPr algn="just">
              <a:buClr>
                <a:srgbClr val="3366FF"/>
              </a:buClr>
              <a:buFont typeface="Courier New" panose="02070309020205020404" pitchFamily="49" charset="0"/>
              <a:buChar char="o"/>
              <a:defRPr/>
            </a:pPr>
            <a:endParaRPr lang="it-IT" altLang="it-IT" sz="900" b="1" dirty="0" smtClean="0">
              <a:solidFill>
                <a:srgbClr val="99CC00"/>
              </a:solidFill>
              <a:latin typeface="Arial" panose="020B0604020202020204" pitchFamily="34" charset="0"/>
              <a:cs typeface="Arial" panose="020B0604020202020204" pitchFamily="34" charset="0"/>
            </a:endParaRPr>
          </a:p>
          <a:p>
            <a:pPr algn="just">
              <a:buClr>
                <a:srgbClr val="3366FF"/>
              </a:buClr>
              <a:buFont typeface="Courier New" panose="02070309020205020404" pitchFamily="49" charset="0"/>
              <a:buChar char="o"/>
              <a:defRPr/>
            </a:pPr>
            <a:r>
              <a:rPr lang="it-IT" altLang="it-IT" b="1" dirty="0">
                <a:ln w="12700">
                  <a:solidFill>
                    <a:schemeClr val="accent1"/>
                  </a:solidFill>
                  <a:prstDash val="solid"/>
                </a:ln>
                <a:solidFill>
                  <a:srgbClr val="99CC00"/>
                </a:solidFill>
                <a:effectLst>
                  <a:outerShdw dist="38100" dir="2640000" algn="bl" rotWithShape="0">
                    <a:schemeClr val="accent1"/>
                  </a:outerShdw>
                </a:effectLst>
                <a:latin typeface="Arial" panose="020B0604020202020204" pitchFamily="34" charset="0"/>
                <a:cs typeface="Arial" panose="020B0604020202020204" pitchFamily="34" charset="0"/>
              </a:rPr>
              <a:t>Art. 5 </a:t>
            </a:r>
            <a:r>
              <a:rPr lang="it-IT" altLang="it-IT" b="1" dirty="0" smtClean="0">
                <a:solidFill>
                  <a:srgbClr val="99CC00"/>
                </a:solidFill>
                <a:latin typeface="Arial" panose="020B0604020202020204" pitchFamily="34" charset="0"/>
                <a:cs typeface="Arial" panose="020B0604020202020204" pitchFamily="34" charset="0"/>
              </a:rPr>
              <a:t>- Pianificazione </a:t>
            </a:r>
            <a:r>
              <a:rPr lang="it-IT" altLang="it-IT" b="1" dirty="0">
                <a:solidFill>
                  <a:srgbClr val="99CC00"/>
                </a:solidFill>
                <a:latin typeface="Arial" panose="020B0604020202020204" pitchFamily="34" charset="0"/>
                <a:cs typeface="Arial" panose="020B0604020202020204" pitchFamily="34" charset="0"/>
              </a:rPr>
              <a:t>condivisa delle cure </a:t>
            </a:r>
            <a:endParaRPr lang="it-IT" altLang="it-IT" b="1" dirty="0" smtClean="0">
              <a:solidFill>
                <a:srgbClr val="99CC00"/>
              </a:solidFill>
              <a:latin typeface="Arial" panose="020B0604020202020204" pitchFamily="34" charset="0"/>
              <a:cs typeface="Arial" panose="020B0604020202020204" pitchFamily="34" charset="0"/>
            </a:endParaRPr>
          </a:p>
          <a:p>
            <a:pPr algn="just">
              <a:buClr>
                <a:srgbClr val="3366FF"/>
              </a:buClr>
              <a:buFont typeface="Courier New" panose="02070309020205020404" pitchFamily="49" charset="0"/>
              <a:buChar char="o"/>
              <a:defRPr/>
            </a:pPr>
            <a:endParaRPr lang="it-IT" altLang="it-IT" dirty="0" smtClean="0">
              <a:solidFill>
                <a:srgbClr val="99CC00"/>
              </a:solidFill>
              <a:latin typeface="Arial" panose="020B0604020202020204" pitchFamily="34" charset="0"/>
              <a:cs typeface="Arial" panose="020B0604020202020204" pitchFamily="34" charset="0"/>
            </a:endParaRPr>
          </a:p>
          <a:p>
            <a:pPr algn="just">
              <a:buClr>
                <a:schemeClr val="bg2">
                  <a:lumMod val="50000"/>
                </a:schemeClr>
              </a:buClr>
              <a:buFont typeface="Courier New" panose="02070309020205020404" pitchFamily="49" charset="0"/>
              <a:buChar char="o"/>
              <a:defRPr/>
            </a:pPr>
            <a:r>
              <a:rPr lang="it-IT" altLang="it-IT" sz="1700" dirty="0" smtClean="0">
                <a:solidFill>
                  <a:srgbClr val="99CC00"/>
                </a:solidFill>
                <a:latin typeface="Arial" panose="020B0604020202020204" pitchFamily="34" charset="0"/>
                <a:cs typeface="Arial" panose="020B0604020202020204" pitchFamily="34" charset="0"/>
              </a:rPr>
              <a:t>Art. 6 - Norma transitoria</a:t>
            </a:r>
          </a:p>
          <a:p>
            <a:pPr algn="just">
              <a:buClr>
                <a:schemeClr val="bg2">
                  <a:lumMod val="50000"/>
                </a:schemeClr>
              </a:buClr>
              <a:buFont typeface="Courier New" panose="02070309020205020404" pitchFamily="49" charset="0"/>
              <a:buChar char="o"/>
              <a:defRPr/>
            </a:pPr>
            <a:r>
              <a:rPr lang="it-IT" altLang="it-IT" sz="1700" dirty="0" smtClean="0">
                <a:solidFill>
                  <a:srgbClr val="99CC00"/>
                </a:solidFill>
                <a:latin typeface="Arial" panose="020B0604020202020204" pitchFamily="34" charset="0"/>
                <a:cs typeface="Arial" panose="020B0604020202020204" pitchFamily="34" charset="0"/>
              </a:rPr>
              <a:t>Art. 7 - Clausola di invarianza finanziaria</a:t>
            </a:r>
          </a:p>
          <a:p>
            <a:pPr algn="just">
              <a:buClr>
                <a:schemeClr val="bg2">
                  <a:lumMod val="50000"/>
                </a:schemeClr>
              </a:buClr>
              <a:buFont typeface="Courier New" panose="02070309020205020404" pitchFamily="49" charset="0"/>
              <a:buChar char="o"/>
              <a:defRPr/>
            </a:pPr>
            <a:r>
              <a:rPr lang="it-IT" altLang="it-IT" sz="1700" dirty="0" smtClean="0">
                <a:solidFill>
                  <a:srgbClr val="99CC00"/>
                </a:solidFill>
                <a:latin typeface="Arial" panose="020B0604020202020204" pitchFamily="34" charset="0"/>
                <a:cs typeface="Arial" panose="020B0604020202020204" pitchFamily="34" charset="0"/>
              </a:rPr>
              <a:t>Art. 8 - relazione alle Camere</a:t>
            </a:r>
            <a:endParaRPr lang="it-IT" altLang="it-IT" sz="1700" dirty="0">
              <a:solidFill>
                <a:srgbClr val="99CC00"/>
              </a:solidFill>
              <a:latin typeface="Arial" panose="020B0604020202020204" pitchFamily="34" charset="0"/>
              <a:cs typeface="Arial" panose="020B0604020202020204" pitchFamily="34" charset="0"/>
            </a:endParaRPr>
          </a:p>
          <a:p>
            <a:pPr algn="just">
              <a:buClr>
                <a:srgbClr val="3366FF"/>
              </a:buClr>
              <a:buFont typeface="Courier New" panose="02070309020205020404" pitchFamily="49" charset="0"/>
              <a:buChar char="o"/>
              <a:defRPr/>
            </a:pPr>
            <a:endParaRPr lang="it-IT" altLang="it-IT" b="1" dirty="0">
              <a:ln w="22225">
                <a:solidFill>
                  <a:schemeClr val="accent2"/>
                </a:solidFill>
                <a:prstDash val="solid"/>
              </a:ln>
              <a:solidFill>
                <a:schemeClr val="bg2">
                  <a:lumMod val="75000"/>
                </a:schemeClr>
              </a:solidFill>
              <a:latin typeface="Arial" panose="020B0604020202020204" pitchFamily="34" charset="0"/>
              <a:cs typeface="Arial" panose="020B0604020202020204" pitchFamily="34" charset="0"/>
            </a:endParaRPr>
          </a:p>
          <a:p>
            <a:pPr algn="just">
              <a:defRPr/>
            </a:pPr>
            <a:endParaRPr lang="it-IT" altLang="it-IT" b="1" dirty="0">
              <a:ln w="12700">
                <a:solidFill>
                  <a:schemeClr val="accent3">
                    <a:lumMod val="50000"/>
                  </a:schemeClr>
                </a:solidFill>
                <a:prstDash val="solid"/>
              </a:ln>
              <a:solidFill>
                <a:schemeClr val="accent1">
                  <a:lumMod val="75000"/>
                </a:schemeClr>
              </a:solidFill>
              <a:effectLst>
                <a:innerShdw blurRad="177800">
                  <a:schemeClr val="accent3">
                    <a:lumMod val="50000"/>
                  </a:schemeClr>
                </a:innerShdw>
              </a:effectLst>
              <a:latin typeface="Arial" panose="020B0604020202020204" pitchFamily="34" charset="0"/>
              <a:cs typeface="Arial" panose="020B0604020202020204" pitchFamily="34" charset="0"/>
            </a:endParaRPr>
          </a:p>
          <a:p>
            <a:pPr algn="just">
              <a:defRPr/>
            </a:pPr>
            <a:endParaRPr lang="it-IT" altLang="it-IT" b="1" dirty="0">
              <a:ln w="12700">
                <a:solidFill>
                  <a:schemeClr val="accent3">
                    <a:lumMod val="50000"/>
                  </a:schemeClr>
                </a:solidFill>
                <a:prstDash val="solid"/>
              </a:ln>
              <a:solidFill>
                <a:schemeClr val="bg2">
                  <a:lumMod val="75000"/>
                </a:schemeClr>
              </a:solidFill>
              <a:effectLst>
                <a:innerShdw blurRad="177800">
                  <a:schemeClr val="accent3">
                    <a:lumMod val="50000"/>
                  </a:schemeClr>
                </a:innerShdw>
              </a:effectLst>
              <a:latin typeface="Arial" panose="020B0604020202020204" pitchFamily="34" charset="0"/>
              <a:cs typeface="Arial" panose="020B0604020202020204" pitchFamily="34" charset="0"/>
            </a:endParaRPr>
          </a:p>
          <a:p>
            <a:pPr algn="just"/>
            <a:endParaRPr lang="it-IT" dirty="0">
              <a:solidFill>
                <a:schemeClr val="bg2">
                  <a:lumMod val="50000"/>
                </a:schemeClr>
              </a:solidFill>
            </a:endParaRPr>
          </a:p>
        </p:txBody>
      </p:sp>
      <p:sp>
        <p:nvSpPr>
          <p:cNvPr id="4" name="Rectangle 1"/>
          <p:cNvSpPr>
            <a:spLocks noGrp="1" noChangeArrowheads="1"/>
          </p:cNvSpPr>
          <p:nvPr>
            <p:ph type="title"/>
          </p:nvPr>
        </p:nvSpPr>
        <p:spPr>
          <a:xfrm>
            <a:off x="467544" y="1340768"/>
            <a:ext cx="8136904" cy="1143000"/>
          </a:xfrm>
        </p:spPr>
        <p:txBody>
          <a:bodyPr>
            <a:noAutofit/>
          </a:bodyPr>
          <a:lstStyle/>
          <a:p>
            <a:pPr algn="ctr" eaLnBrk="1"/>
            <a:r>
              <a:rPr lang="it-IT" sz="2800" b="1" spc="50" dirty="0" smtClean="0">
                <a:ln w="0"/>
                <a:solidFill>
                  <a:srgbClr val="99CC00"/>
                </a:solidFill>
                <a:effectLst>
                  <a:innerShdw blurRad="63500" dist="50800" dir="13500000">
                    <a:srgbClr val="000000">
                      <a:alpha val="50000"/>
                    </a:srgbClr>
                  </a:innerShdw>
                </a:effectLst>
                <a:latin typeface="Arial" panose="020B0604020202020204" pitchFamily="34" charset="0"/>
                <a:cs typeface="Arial" panose="020B0604020202020204" pitchFamily="34" charset="0"/>
              </a:rPr>
              <a:t>Legge 22 dicembre 2017, n. 219</a:t>
            </a:r>
            <a:br>
              <a:rPr lang="it-IT" sz="2800" b="1" spc="50" dirty="0" smtClean="0">
                <a:ln w="0"/>
                <a:solidFill>
                  <a:srgbClr val="99CC00"/>
                </a:solidFill>
                <a:effectLst>
                  <a:innerShdw blurRad="63500" dist="50800" dir="13500000">
                    <a:srgbClr val="000000">
                      <a:alpha val="50000"/>
                    </a:srgbClr>
                  </a:innerShdw>
                </a:effectLst>
                <a:latin typeface="Arial" panose="020B0604020202020204" pitchFamily="34" charset="0"/>
                <a:cs typeface="Arial" panose="020B0604020202020204" pitchFamily="34" charset="0"/>
              </a:rPr>
            </a:br>
            <a:r>
              <a:rPr lang="it-IT" sz="2800" b="1" dirty="0">
                <a:ln w="12700" cmpd="sng">
                  <a:solidFill>
                    <a:schemeClr val="accent4"/>
                  </a:solidFill>
                  <a:prstDash val="solid"/>
                </a:ln>
                <a:solidFill>
                  <a:srgbClr val="99CC00"/>
                </a:solidFill>
                <a:latin typeface="Arial" panose="020B0604020202020204" pitchFamily="34" charset="0"/>
                <a:cs typeface="Arial" panose="020B0604020202020204" pitchFamily="34" charset="0"/>
              </a:rPr>
              <a:t>“Norme in materia di consenso informato </a:t>
            </a:r>
            <a:r>
              <a:rPr lang="it-IT" sz="2800" b="1" dirty="0" smtClean="0">
                <a:ln w="12700" cmpd="sng">
                  <a:solidFill>
                    <a:schemeClr val="accent4"/>
                  </a:solidFill>
                  <a:prstDash val="solid"/>
                </a:ln>
                <a:solidFill>
                  <a:srgbClr val="99CC00"/>
                </a:solidFill>
                <a:latin typeface="Arial" panose="020B0604020202020204" pitchFamily="34" charset="0"/>
                <a:cs typeface="Arial" panose="020B0604020202020204" pitchFamily="34" charset="0"/>
              </a:rPr>
              <a:t/>
            </a:r>
            <a:br>
              <a:rPr lang="it-IT" sz="2800" b="1" dirty="0" smtClean="0">
                <a:ln w="12700" cmpd="sng">
                  <a:solidFill>
                    <a:schemeClr val="accent4"/>
                  </a:solidFill>
                  <a:prstDash val="solid"/>
                </a:ln>
                <a:solidFill>
                  <a:srgbClr val="99CC00"/>
                </a:solidFill>
                <a:latin typeface="Arial" panose="020B0604020202020204" pitchFamily="34" charset="0"/>
                <a:cs typeface="Arial" panose="020B0604020202020204" pitchFamily="34" charset="0"/>
              </a:rPr>
            </a:br>
            <a:r>
              <a:rPr lang="it-IT" sz="2800" b="1" dirty="0" smtClean="0">
                <a:ln w="12700" cmpd="sng">
                  <a:solidFill>
                    <a:schemeClr val="accent4"/>
                  </a:solidFill>
                  <a:prstDash val="solid"/>
                </a:ln>
                <a:solidFill>
                  <a:srgbClr val="99CC00"/>
                </a:solidFill>
                <a:latin typeface="Arial" panose="020B0604020202020204" pitchFamily="34" charset="0"/>
                <a:cs typeface="Arial" panose="020B0604020202020204" pitchFamily="34" charset="0"/>
              </a:rPr>
              <a:t>e </a:t>
            </a:r>
            <a:r>
              <a:rPr lang="it-IT" sz="2800" b="1" dirty="0">
                <a:ln w="12700" cmpd="sng">
                  <a:solidFill>
                    <a:schemeClr val="accent4"/>
                  </a:solidFill>
                  <a:prstDash val="solid"/>
                </a:ln>
                <a:solidFill>
                  <a:srgbClr val="99CC00"/>
                </a:solidFill>
                <a:latin typeface="Arial" panose="020B0604020202020204" pitchFamily="34" charset="0"/>
                <a:cs typeface="Arial" panose="020B0604020202020204" pitchFamily="34" charset="0"/>
              </a:rPr>
              <a:t>di disposizioni anticipate di trattamento”</a:t>
            </a:r>
            <a:br>
              <a:rPr lang="it-IT" sz="2800" b="1" dirty="0">
                <a:ln w="12700" cmpd="sng">
                  <a:solidFill>
                    <a:schemeClr val="accent4"/>
                  </a:solidFill>
                  <a:prstDash val="solid"/>
                </a:ln>
                <a:solidFill>
                  <a:srgbClr val="99CC00"/>
                </a:solidFill>
                <a:latin typeface="Arial" panose="020B0604020202020204" pitchFamily="34" charset="0"/>
                <a:cs typeface="Arial" panose="020B0604020202020204" pitchFamily="34" charset="0"/>
              </a:rPr>
            </a:br>
            <a:endParaRPr lang="it-IT" sz="2800" b="1" dirty="0">
              <a:ln w="12700" cmpd="sng">
                <a:solidFill>
                  <a:schemeClr val="accent4"/>
                </a:solidFill>
                <a:prstDash val="solid"/>
              </a:ln>
              <a:solidFill>
                <a:srgbClr val="99CC00"/>
              </a:solidFill>
              <a:latin typeface="Arial" panose="020B0604020202020204" pitchFamily="34" charset="0"/>
              <a:cs typeface="Arial" panose="020B0604020202020204" pitchFamily="34" charset="0"/>
            </a:endParaRPr>
          </a:p>
        </p:txBody>
      </p:sp>
      <p:sp>
        <p:nvSpPr>
          <p:cNvPr id="5" name="CasellaDiTesto 4"/>
          <p:cNvSpPr txBox="1"/>
          <p:nvPr/>
        </p:nvSpPr>
        <p:spPr>
          <a:xfrm>
            <a:off x="5652120" y="116632"/>
            <a:ext cx="1418978" cy="369332"/>
          </a:xfrm>
          <a:prstGeom prst="rect">
            <a:avLst/>
          </a:prstGeom>
          <a:noFill/>
        </p:spPr>
        <p:txBody>
          <a:bodyPr wrap="none" rtlCol="0">
            <a:spAutoFit/>
          </a:bodyPr>
          <a:lstStyle/>
          <a:p>
            <a:r>
              <a:rPr lang="it-IT" b="1" dirty="0" smtClean="0">
                <a:solidFill>
                  <a:srgbClr val="99CC00"/>
                </a:solidFill>
                <a:latin typeface="Arial" panose="020B0604020202020204" pitchFamily="34" charset="0"/>
                <a:cs typeface="Arial" panose="020B0604020202020204" pitchFamily="34" charset="0"/>
              </a:rPr>
              <a:t>L. 219/2017</a:t>
            </a:r>
            <a:endParaRPr lang="it-IT" b="1" dirty="0">
              <a:solidFill>
                <a:srgbClr val="99CC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151803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467544" y="788040"/>
            <a:ext cx="8277349" cy="1066800"/>
          </a:xfrm>
        </p:spPr>
        <p:txBody>
          <a:bodyPr>
            <a:noAutofit/>
          </a:bodyPr>
          <a:lstStyle/>
          <a:p>
            <a:pPr algn="ctr"/>
            <a:r>
              <a:rPr lang="it-IT" sz="2400" b="1" dirty="0" smtClean="0">
                <a:ln w="9525">
                  <a:solidFill>
                    <a:schemeClr val="bg1"/>
                  </a:solidFill>
                  <a:prstDash val="solid"/>
                </a:ln>
                <a:solidFill>
                  <a:srgbClr val="99CC00"/>
                </a:solidFill>
                <a:effectLst>
                  <a:outerShdw blurRad="12700" dist="38100" dir="2700000" algn="tl" rotWithShape="0">
                    <a:schemeClr val="bg1">
                      <a:lumMod val="50000"/>
                    </a:schemeClr>
                  </a:outerShdw>
                </a:effectLst>
                <a:latin typeface="Arial" panose="020B0604020202020204" pitchFamily="34" charset="0"/>
                <a:cs typeface="Arial" panose="020B0604020202020204" pitchFamily="34" charset="0"/>
              </a:rPr>
              <a:t>Per i pazienti una grande conquista </a:t>
            </a:r>
            <a:br>
              <a:rPr lang="it-IT" sz="2400" b="1" dirty="0" smtClean="0">
                <a:ln w="9525">
                  <a:solidFill>
                    <a:schemeClr val="bg1"/>
                  </a:solidFill>
                  <a:prstDash val="solid"/>
                </a:ln>
                <a:solidFill>
                  <a:srgbClr val="99CC00"/>
                </a:solidFill>
                <a:effectLst>
                  <a:outerShdw blurRad="12700" dist="38100" dir="2700000" algn="tl" rotWithShape="0">
                    <a:schemeClr val="bg1">
                      <a:lumMod val="50000"/>
                    </a:schemeClr>
                  </a:outerShdw>
                </a:effectLst>
                <a:latin typeface="Arial" panose="020B0604020202020204" pitchFamily="34" charset="0"/>
                <a:cs typeface="Arial" panose="020B0604020202020204" pitchFamily="34" charset="0"/>
              </a:rPr>
            </a:br>
            <a:r>
              <a:rPr lang="it-IT" sz="2400" b="1" dirty="0" smtClean="0">
                <a:ln w="9525">
                  <a:solidFill>
                    <a:schemeClr val="bg1"/>
                  </a:solidFill>
                  <a:prstDash val="solid"/>
                </a:ln>
                <a:solidFill>
                  <a:srgbClr val="99CC00"/>
                </a:solidFill>
                <a:effectLst>
                  <a:outerShdw blurRad="12700" dist="38100" dir="2700000" algn="tl" rotWithShape="0">
                    <a:schemeClr val="bg1">
                      <a:lumMod val="50000"/>
                    </a:schemeClr>
                  </a:outerShdw>
                </a:effectLst>
                <a:latin typeface="Arial" panose="020B0604020202020204" pitchFamily="34" charset="0"/>
                <a:cs typeface="Arial" panose="020B0604020202020204" pitchFamily="34" charset="0"/>
              </a:rPr>
              <a:t>e per gli operatori sanitari - specialmente per i medici -  </a:t>
            </a:r>
            <a:br>
              <a:rPr lang="it-IT" sz="2400" b="1" dirty="0" smtClean="0">
                <a:ln w="9525">
                  <a:solidFill>
                    <a:schemeClr val="bg1"/>
                  </a:solidFill>
                  <a:prstDash val="solid"/>
                </a:ln>
                <a:solidFill>
                  <a:srgbClr val="99CC00"/>
                </a:solidFill>
                <a:effectLst>
                  <a:outerShdw blurRad="12700" dist="38100" dir="2700000" algn="tl" rotWithShape="0">
                    <a:schemeClr val="bg1">
                      <a:lumMod val="50000"/>
                    </a:schemeClr>
                  </a:outerShdw>
                </a:effectLst>
                <a:latin typeface="Arial" panose="020B0604020202020204" pitchFamily="34" charset="0"/>
                <a:cs typeface="Arial" panose="020B0604020202020204" pitchFamily="34" charset="0"/>
              </a:rPr>
            </a:br>
            <a:r>
              <a:rPr lang="it-IT" sz="2400" b="1" dirty="0" smtClean="0">
                <a:ln w="9525">
                  <a:solidFill>
                    <a:schemeClr val="bg1"/>
                  </a:solidFill>
                  <a:prstDash val="solid"/>
                </a:ln>
                <a:solidFill>
                  <a:srgbClr val="99CC00"/>
                </a:solidFill>
                <a:effectLst>
                  <a:outerShdw blurRad="12700" dist="38100" dir="2700000" algn="tl" rotWithShape="0">
                    <a:schemeClr val="bg1">
                      <a:lumMod val="50000"/>
                    </a:schemeClr>
                  </a:outerShdw>
                </a:effectLst>
                <a:latin typeface="Arial" panose="020B0604020202020204" pitchFamily="34" charset="0"/>
                <a:cs typeface="Arial" panose="020B0604020202020204" pitchFamily="34" charset="0"/>
              </a:rPr>
              <a:t>finalmente chiarezza…</a:t>
            </a:r>
            <a:endParaRPr lang="it-IT" sz="2400" b="1" dirty="0">
              <a:solidFill>
                <a:srgbClr val="99CC00"/>
              </a:solidFill>
              <a:latin typeface="Arial" panose="020B0604020202020204" pitchFamily="34" charset="0"/>
              <a:cs typeface="Arial" panose="020B0604020202020204" pitchFamily="34" charset="0"/>
            </a:endParaRPr>
          </a:p>
        </p:txBody>
      </p:sp>
      <p:sp>
        <p:nvSpPr>
          <p:cNvPr id="5" name="Segnaposto contenuto 2"/>
          <p:cNvSpPr>
            <a:spLocks noGrp="1"/>
          </p:cNvSpPr>
          <p:nvPr>
            <p:ph idx="1"/>
          </p:nvPr>
        </p:nvSpPr>
        <p:spPr>
          <a:xfrm>
            <a:off x="467544" y="1916832"/>
            <a:ext cx="8208912" cy="4525963"/>
          </a:xfrm>
        </p:spPr>
        <p:txBody>
          <a:bodyPr>
            <a:normAutofit lnSpcReduction="10000"/>
          </a:bodyPr>
          <a:lstStyle/>
          <a:p>
            <a:pPr marL="68580" indent="0" algn="ctr">
              <a:buNone/>
            </a:pPr>
            <a:r>
              <a:rPr lang="it-IT" sz="2800" b="1" dirty="0" smtClean="0">
                <a:ln w="12700">
                  <a:solidFill>
                    <a:schemeClr val="accent3">
                      <a:lumMod val="50000"/>
                    </a:schemeClr>
                  </a:solidFill>
                  <a:prstDash val="solid"/>
                </a:ln>
                <a:solidFill>
                  <a:srgbClr val="669900"/>
                </a:solidFill>
                <a:effectLst>
                  <a:innerShdw blurRad="177800">
                    <a:schemeClr val="accent3">
                      <a:lumMod val="50000"/>
                    </a:schemeClr>
                  </a:innerShdw>
                </a:effectLst>
                <a:latin typeface="Arial" panose="020B0604020202020204" pitchFamily="34" charset="0"/>
                <a:cs typeface="Arial" panose="020B0604020202020204" pitchFamily="34" charset="0"/>
              </a:rPr>
              <a:t>L’incontro di due autonomie di pari dignità ed entrambe degne di rispetto:</a:t>
            </a:r>
          </a:p>
          <a:p>
            <a:pPr marL="68580" indent="0" algn="ctr">
              <a:buNone/>
            </a:pPr>
            <a:endParaRPr lang="it-IT" sz="1000" b="1" dirty="0" smtClean="0">
              <a:ln w="12700">
                <a:solidFill>
                  <a:schemeClr val="accent3">
                    <a:lumMod val="50000"/>
                  </a:schemeClr>
                </a:solidFill>
                <a:prstDash val="solid"/>
              </a:ln>
              <a:solidFill>
                <a:schemeClr val="bg2">
                  <a:lumMod val="50000"/>
                </a:schemeClr>
              </a:solidFill>
              <a:effectLst>
                <a:innerShdw blurRad="177800">
                  <a:schemeClr val="accent3">
                    <a:lumMod val="50000"/>
                  </a:schemeClr>
                </a:innerShdw>
              </a:effectLst>
              <a:latin typeface="Arial" panose="020B0604020202020204" pitchFamily="34" charset="0"/>
              <a:cs typeface="Arial" panose="020B0604020202020204" pitchFamily="34" charset="0"/>
            </a:endParaRPr>
          </a:p>
          <a:p>
            <a:pPr marL="68580" indent="0" algn="ctr">
              <a:buNone/>
            </a:pPr>
            <a:r>
              <a:rPr lang="it-IT" sz="2800" b="1" dirty="0">
                <a:ln w="12700" cmpd="sng">
                  <a:solidFill>
                    <a:schemeClr val="accent4"/>
                  </a:solidFill>
                  <a:prstDash val="solid"/>
                </a:ln>
                <a:solidFill>
                  <a:schemeClr val="bg2">
                    <a:lumMod val="75000"/>
                  </a:schemeClr>
                </a:solidFill>
                <a:latin typeface="Arial" panose="020B0604020202020204" pitchFamily="34" charset="0"/>
                <a:cs typeface="Arial" panose="020B0604020202020204" pitchFamily="34" charset="0"/>
              </a:rPr>
              <a:t>q</a:t>
            </a:r>
            <a:r>
              <a:rPr lang="it-IT" sz="2800" b="1" dirty="0" smtClean="0">
                <a:ln w="12700" cmpd="sng">
                  <a:solidFill>
                    <a:schemeClr val="accent4"/>
                  </a:solidFill>
                  <a:prstDash val="solid"/>
                </a:ln>
                <a:solidFill>
                  <a:schemeClr val="bg2">
                    <a:lumMod val="75000"/>
                  </a:schemeClr>
                </a:solidFill>
                <a:latin typeface="Arial" panose="020B0604020202020204" pitchFamily="34" charset="0"/>
                <a:cs typeface="Arial" panose="020B0604020202020204" pitchFamily="34" charset="0"/>
              </a:rPr>
              <a:t>uella all’autodeterminazione del paziente</a:t>
            </a:r>
          </a:p>
          <a:p>
            <a:pPr marL="68580" indent="0" algn="ctr">
              <a:buNone/>
            </a:pPr>
            <a:endParaRPr lang="it-IT" sz="2800" dirty="0">
              <a:latin typeface="Arial" panose="020B0604020202020204" pitchFamily="34" charset="0"/>
              <a:cs typeface="Arial" panose="020B0604020202020204" pitchFamily="34" charset="0"/>
            </a:endParaRPr>
          </a:p>
          <a:p>
            <a:pPr marL="68580" indent="0" algn="ctr">
              <a:buNone/>
            </a:pPr>
            <a:endParaRPr lang="it-IT" sz="2800" dirty="0" smtClean="0">
              <a:latin typeface="Arial" panose="020B0604020202020204" pitchFamily="34" charset="0"/>
              <a:cs typeface="Arial" panose="020B0604020202020204" pitchFamily="34" charset="0"/>
            </a:endParaRPr>
          </a:p>
          <a:p>
            <a:pPr marL="68580" indent="0" algn="ctr">
              <a:buNone/>
            </a:pPr>
            <a:endParaRPr lang="it-IT" sz="28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Arial" panose="020B0604020202020204" pitchFamily="34" charset="0"/>
              <a:cs typeface="Arial" panose="020B0604020202020204" pitchFamily="34" charset="0"/>
            </a:endParaRPr>
          </a:p>
          <a:p>
            <a:pPr marL="68580" indent="0" algn="ctr">
              <a:buNone/>
            </a:pPr>
            <a:r>
              <a:rPr lang="it-IT" sz="2800" b="1" dirty="0" smtClean="0">
                <a:ln w="12700" cmpd="sng">
                  <a:solidFill>
                    <a:schemeClr val="accent4"/>
                  </a:solidFill>
                  <a:prstDash val="solid"/>
                </a:ln>
                <a:solidFill>
                  <a:srgbClr val="669900"/>
                </a:solidFill>
                <a:latin typeface="Arial" panose="020B0604020202020204" pitchFamily="34" charset="0"/>
                <a:cs typeface="Arial" panose="020B0604020202020204" pitchFamily="34" charset="0"/>
              </a:rPr>
              <a:t>quella all’indipendenza professionale del medico </a:t>
            </a:r>
            <a:r>
              <a:rPr lang="it-IT" sz="2400" b="1" dirty="0" smtClean="0">
                <a:ln w="12700" cmpd="sng">
                  <a:solidFill>
                    <a:schemeClr val="accent4"/>
                  </a:solidFill>
                  <a:prstDash val="solid"/>
                </a:ln>
                <a:solidFill>
                  <a:srgbClr val="669900"/>
                </a:solidFill>
                <a:latin typeface="Arial" panose="020B0604020202020204" pitchFamily="34" charset="0"/>
                <a:cs typeface="Arial" panose="020B0604020202020204" pitchFamily="34" charset="0"/>
              </a:rPr>
              <a:t>(la miglior scienza ed esperienza del momento in cui opera </a:t>
            </a:r>
          </a:p>
          <a:p>
            <a:pPr marL="68580" indent="0" algn="ctr">
              <a:buNone/>
            </a:pPr>
            <a:r>
              <a:rPr lang="it-IT" sz="2400" b="1" dirty="0" smtClean="0">
                <a:ln w="12700" cmpd="sng">
                  <a:solidFill>
                    <a:schemeClr val="accent4"/>
                  </a:solidFill>
                  <a:prstDash val="solid"/>
                </a:ln>
                <a:solidFill>
                  <a:srgbClr val="669900"/>
                </a:solidFill>
                <a:latin typeface="Arial" panose="020B0604020202020204" pitchFamily="34" charset="0"/>
                <a:cs typeface="Arial" panose="020B0604020202020204" pitchFamily="34" charset="0"/>
              </a:rPr>
              <a:t>                le migliori evidenze scientifiche disponibili)</a:t>
            </a:r>
            <a:endParaRPr lang="it-IT" sz="2400" b="1" dirty="0">
              <a:ln w="12700" cmpd="sng">
                <a:solidFill>
                  <a:schemeClr val="accent4"/>
                </a:solidFill>
                <a:prstDash val="solid"/>
              </a:ln>
              <a:solidFill>
                <a:srgbClr val="669900"/>
              </a:solidFill>
              <a:latin typeface="Arial" panose="020B0604020202020204" pitchFamily="34" charset="0"/>
              <a:cs typeface="Arial" panose="020B0604020202020204" pitchFamily="34" charset="0"/>
            </a:endParaRPr>
          </a:p>
        </p:txBody>
      </p:sp>
      <p:sp>
        <p:nvSpPr>
          <p:cNvPr id="6" name="Freccia a destra 5"/>
          <p:cNvSpPr/>
          <p:nvPr/>
        </p:nvSpPr>
        <p:spPr bwMode="auto">
          <a:xfrm>
            <a:off x="755576" y="5956075"/>
            <a:ext cx="1224136" cy="392907"/>
          </a:xfrm>
          <a:prstGeom prst="rightArrow">
            <a:avLst/>
          </a:pr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2700000" scaled="1"/>
            <a:tileRect/>
          </a:gradFill>
          <a:ln w="25400" cap="flat" cmpd="sng" algn="ctr">
            <a:solidFill>
              <a:schemeClr val="bg2">
                <a:lumMod val="50000"/>
              </a:schemeClr>
            </a:solidFill>
            <a:prstDash val="solid"/>
            <a:bevel/>
            <a:headEnd type="none" w="med" len="med"/>
            <a:tailEnd type="none" w="med" len="med"/>
          </a:ln>
          <a:effectLst>
            <a:outerShdw blurRad="38100" dist="23000" dir="5400000" algn="ctr" rotWithShape="0">
              <a:srgbClr val="000000">
                <a:alpha val="34999"/>
              </a:srgbClr>
            </a:outerShdw>
          </a:effectLst>
        </p:spPr>
        <p:txBody>
          <a:bodyPr vert="horz" wrap="square" lIns="45720" tIns="45720" rIns="45720" bIns="45720" numCol="1" rtlCol="0" anchor="ctr" anchorCtr="0" compatLnSpc="1">
            <a:prstTxWarp prst="textNoShape">
              <a:avLst/>
            </a:prstTxWarp>
            <a:spAutoFit/>
          </a:bodyPr>
          <a:lstStyle/>
          <a:p>
            <a:pPr marL="0" marR="0" indent="0" algn="l" defTabSz="457200" rtl="0" eaLnBrk="1" fontAlgn="base" latinLnBrk="0" hangingPunct="0">
              <a:lnSpc>
                <a:spcPct val="100000"/>
              </a:lnSpc>
              <a:spcBef>
                <a:spcPct val="0"/>
              </a:spcBef>
              <a:spcAft>
                <a:spcPct val="0"/>
              </a:spcAft>
              <a:buClrTx/>
              <a:buSzTx/>
              <a:buFontTx/>
              <a:buNone/>
              <a:tabLst/>
            </a:pPr>
            <a:endParaRPr kumimoji="0" lang="it-IT" sz="1800" b="0" i="0" u="none" strike="noStrike" cap="none" normalizeH="0" baseline="0">
              <a:ln>
                <a:noFill/>
              </a:ln>
              <a:solidFill>
                <a:srgbClr val="000000"/>
              </a:solidFill>
              <a:effectLst/>
              <a:latin typeface="Calibri" pitchFamily="-104" charset="0"/>
              <a:ea typeface="Calibri" pitchFamily="-104" charset="0"/>
              <a:cs typeface="Calibri" pitchFamily="-104" charset="0"/>
              <a:sym typeface="Calibri" pitchFamily="-104" charset="0"/>
            </a:endParaRPr>
          </a:p>
        </p:txBody>
      </p:sp>
      <p:sp>
        <p:nvSpPr>
          <p:cNvPr id="7" name="Freccia bidirezionale verticale 6"/>
          <p:cNvSpPr/>
          <p:nvPr/>
        </p:nvSpPr>
        <p:spPr bwMode="auto">
          <a:xfrm>
            <a:off x="4121949" y="3377222"/>
            <a:ext cx="900102" cy="1438027"/>
          </a:xfrm>
          <a:prstGeom prst="upDownArrow">
            <a:avLst/>
          </a:pr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path path="circle">
              <a:fillToRect l="100000" t="100000"/>
            </a:path>
            <a:tileRect r="-100000" b="-100000"/>
          </a:gradFill>
          <a:ln w="25400" cap="flat" cmpd="sng" algn="ctr">
            <a:solidFill>
              <a:srgbClr val="669900"/>
            </a:solidFill>
            <a:prstDash val="solid"/>
            <a:bevel/>
            <a:headEnd type="none" w="med" len="med"/>
            <a:tailEnd type="none" w="med" len="med"/>
          </a:ln>
          <a:effectLst>
            <a:outerShdw blurRad="38100" dist="23000" dir="5400000" algn="ctr" rotWithShape="0">
              <a:srgbClr val="000000">
                <a:alpha val="34999"/>
              </a:srgbClr>
            </a:outerShdw>
          </a:effectLst>
        </p:spPr>
        <p:txBody>
          <a:bodyPr vert="horz" wrap="square" lIns="45720" tIns="45720" rIns="45720" bIns="45720" numCol="1" rtlCol="0" anchor="ctr" anchorCtr="0" compatLnSpc="1">
            <a:prstTxWarp prst="textNoShape">
              <a:avLst/>
            </a:prstTxWarp>
            <a:spAutoFit/>
          </a:bodyPr>
          <a:lstStyle/>
          <a:p>
            <a:pPr marL="0" marR="0" indent="0" algn="l" defTabSz="457200" rtl="0" eaLnBrk="1" fontAlgn="base" latinLnBrk="0" hangingPunct="0">
              <a:lnSpc>
                <a:spcPct val="100000"/>
              </a:lnSpc>
              <a:spcBef>
                <a:spcPct val="0"/>
              </a:spcBef>
              <a:spcAft>
                <a:spcPct val="0"/>
              </a:spcAft>
              <a:buClrTx/>
              <a:buSzTx/>
              <a:buFontTx/>
              <a:buNone/>
              <a:tabLst/>
            </a:pPr>
            <a:endParaRPr kumimoji="0" lang="it-IT" sz="1800" b="0" i="0" u="none" strike="noStrike" cap="none" normalizeH="0" baseline="0">
              <a:ln>
                <a:noFill/>
              </a:ln>
              <a:solidFill>
                <a:srgbClr val="000000"/>
              </a:solidFill>
              <a:effectLst/>
              <a:latin typeface="Calibri" pitchFamily="-104" charset="0"/>
              <a:ea typeface="Calibri" pitchFamily="-104" charset="0"/>
              <a:cs typeface="Calibri" pitchFamily="-104" charset="0"/>
              <a:sym typeface="Calibri" pitchFamily="-104" charset="0"/>
            </a:endParaRPr>
          </a:p>
        </p:txBody>
      </p:sp>
      <p:sp>
        <p:nvSpPr>
          <p:cNvPr id="9" name="CasellaDiTesto 8"/>
          <p:cNvSpPr txBox="1"/>
          <p:nvPr/>
        </p:nvSpPr>
        <p:spPr>
          <a:xfrm>
            <a:off x="5652120" y="116632"/>
            <a:ext cx="1418978" cy="369332"/>
          </a:xfrm>
          <a:prstGeom prst="rect">
            <a:avLst/>
          </a:prstGeom>
          <a:noFill/>
        </p:spPr>
        <p:txBody>
          <a:bodyPr wrap="none" rtlCol="0">
            <a:spAutoFit/>
          </a:bodyPr>
          <a:lstStyle/>
          <a:p>
            <a:r>
              <a:rPr lang="it-IT" b="1" dirty="0" smtClean="0">
                <a:solidFill>
                  <a:schemeClr val="accent1">
                    <a:lumMod val="40000"/>
                    <a:lumOff val="60000"/>
                  </a:schemeClr>
                </a:solidFill>
                <a:latin typeface="Arial" panose="020B0604020202020204" pitchFamily="34" charset="0"/>
                <a:cs typeface="Arial" panose="020B0604020202020204" pitchFamily="34" charset="0"/>
              </a:rPr>
              <a:t>L. 219/2017</a:t>
            </a:r>
            <a:endParaRPr lang="it-IT" b="1" dirty="0">
              <a:solidFill>
                <a:schemeClr val="accent1">
                  <a:lumMod val="40000"/>
                  <a:lumOff val="6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13993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2"/>
          <p:cNvSpPr>
            <a:spLocks noChangeArrowheads="1"/>
          </p:cNvSpPr>
          <p:nvPr/>
        </p:nvSpPr>
        <p:spPr bwMode="auto">
          <a:xfrm>
            <a:off x="683568" y="1564243"/>
            <a:ext cx="8064500" cy="5293757"/>
          </a:xfrm>
          <a:prstGeom prst="rect">
            <a:avLst/>
          </a:prstGeom>
          <a:noFill/>
          <a:ln>
            <a:noFill/>
          </a:ln>
        </p:spPr>
        <p:txBody>
          <a:bodyPr>
            <a:spAutoFit/>
          </a:bodyPr>
          <a:lstStyle/>
          <a:p>
            <a:pPr algn="ctr" eaLnBrk="1" hangingPunct="1">
              <a:defRPr/>
            </a:pPr>
            <a:r>
              <a:rPr lang="it-IT" sz="4000" b="1" dirty="0">
                <a:solidFill>
                  <a:srgbClr val="66663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CONSENSO INFORMATO </a:t>
            </a:r>
          </a:p>
          <a:p>
            <a:pPr algn="ctr" eaLnBrk="1" hangingPunct="1">
              <a:defRPr/>
            </a:pPr>
            <a:r>
              <a:rPr lang="it-IT" sz="3500" b="1" dirty="0">
                <a:solidFill>
                  <a:srgbClr val="666633"/>
                </a:solidFill>
                <a:latin typeface="Arial" panose="020B0604020202020204" pitchFamily="34" charset="0"/>
                <a:cs typeface="Arial" panose="020B0604020202020204" pitchFamily="34" charset="0"/>
              </a:rPr>
              <a:t>(</a:t>
            </a:r>
            <a:r>
              <a:rPr lang="it-IT" sz="3500" b="1" dirty="0" err="1">
                <a:solidFill>
                  <a:srgbClr val="666633"/>
                </a:solidFill>
                <a:latin typeface="Arial" panose="020B0604020202020204" pitchFamily="34" charset="0"/>
                <a:cs typeface="Arial" panose="020B0604020202020204" pitchFamily="34" charset="0"/>
              </a:rPr>
              <a:t>Informed</a:t>
            </a:r>
            <a:r>
              <a:rPr lang="it-IT" sz="3500" b="1" dirty="0">
                <a:solidFill>
                  <a:srgbClr val="666633"/>
                </a:solidFill>
                <a:latin typeface="Arial" panose="020B0604020202020204" pitchFamily="34" charset="0"/>
                <a:cs typeface="Arial" panose="020B0604020202020204" pitchFamily="34" charset="0"/>
              </a:rPr>
              <a:t> </a:t>
            </a:r>
            <a:r>
              <a:rPr lang="it-IT" sz="3500" b="1" dirty="0" err="1">
                <a:solidFill>
                  <a:srgbClr val="666633"/>
                </a:solidFill>
                <a:latin typeface="Arial" panose="020B0604020202020204" pitchFamily="34" charset="0"/>
                <a:cs typeface="Arial" panose="020B0604020202020204" pitchFamily="34" charset="0"/>
              </a:rPr>
              <a:t>Consent</a:t>
            </a:r>
            <a:r>
              <a:rPr lang="it-IT" sz="3500" b="1" dirty="0">
                <a:solidFill>
                  <a:srgbClr val="666633"/>
                </a:solidFill>
                <a:latin typeface="Arial" panose="020B0604020202020204" pitchFamily="34" charset="0"/>
                <a:cs typeface="Arial" panose="020B0604020202020204" pitchFamily="34" charset="0"/>
              </a:rPr>
              <a:t>)</a:t>
            </a:r>
          </a:p>
          <a:p>
            <a:pPr algn="ctr" eaLnBrk="1" hangingPunct="1">
              <a:defRPr/>
            </a:pPr>
            <a:endParaRPr lang="it-IT" sz="1000" dirty="0">
              <a:solidFill>
                <a:schemeClr val="accent1">
                  <a:lumMod val="60000"/>
                  <a:lumOff val="40000"/>
                </a:schemeClr>
              </a:solidFill>
              <a:latin typeface="Arial" panose="020B0604020202020204" pitchFamily="34" charset="0"/>
              <a:cs typeface="Arial" panose="020B0604020202020204" pitchFamily="34" charset="0"/>
            </a:endParaRPr>
          </a:p>
          <a:p>
            <a:pPr algn="ctr" eaLnBrk="1" hangingPunct="1">
              <a:defRPr/>
            </a:pPr>
            <a:endParaRPr lang="it-IT" sz="1400" dirty="0">
              <a:solidFill>
                <a:schemeClr val="accent1">
                  <a:lumMod val="60000"/>
                  <a:lumOff val="40000"/>
                </a:schemeClr>
              </a:solidFill>
              <a:latin typeface="Arial" panose="020B0604020202020204" pitchFamily="34" charset="0"/>
              <a:cs typeface="Arial" panose="020B0604020202020204" pitchFamily="34" charset="0"/>
            </a:endParaRPr>
          </a:p>
          <a:p>
            <a:pPr algn="ctr" eaLnBrk="1" hangingPunct="1">
              <a:defRPr/>
            </a:pPr>
            <a:r>
              <a:rPr lang="it-IT" sz="4000" b="1" dirty="0">
                <a:solidFill>
                  <a:srgbClr val="6699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SCELTA INFORMATA </a:t>
            </a:r>
          </a:p>
          <a:p>
            <a:pPr algn="ctr" eaLnBrk="1" hangingPunct="1">
              <a:defRPr/>
            </a:pPr>
            <a:r>
              <a:rPr lang="it-IT" sz="3500" b="1" dirty="0">
                <a:solidFill>
                  <a:srgbClr val="6699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it-IT" sz="3500" b="1" dirty="0" err="1">
                <a:solidFill>
                  <a:srgbClr val="6699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Informed</a:t>
            </a:r>
            <a:r>
              <a:rPr lang="it-IT" sz="3500" b="1" dirty="0">
                <a:solidFill>
                  <a:srgbClr val="6699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it-IT" sz="3500" b="1" dirty="0" err="1">
                <a:solidFill>
                  <a:srgbClr val="6699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Choice</a:t>
            </a:r>
            <a:r>
              <a:rPr lang="it-IT" sz="3500" b="1" dirty="0">
                <a:solidFill>
                  <a:srgbClr val="6699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algn="ctr" eaLnBrk="1" hangingPunct="1">
              <a:defRPr/>
            </a:pPr>
            <a:endParaRPr lang="it-IT" sz="1000" dirty="0">
              <a:solidFill>
                <a:schemeClr val="accent3">
                  <a:lumMod val="75000"/>
                </a:schemeClr>
              </a:solidFill>
              <a:latin typeface="Arial" panose="020B0604020202020204" pitchFamily="34" charset="0"/>
              <a:cs typeface="Arial" panose="020B0604020202020204" pitchFamily="34" charset="0"/>
            </a:endParaRPr>
          </a:p>
          <a:p>
            <a:pPr algn="ctr" eaLnBrk="1" hangingPunct="1">
              <a:defRPr/>
            </a:pPr>
            <a:endParaRPr lang="it-IT" sz="1400" dirty="0">
              <a:solidFill>
                <a:schemeClr val="accent3">
                  <a:lumMod val="75000"/>
                </a:schemeClr>
              </a:solidFill>
              <a:latin typeface="Arial" panose="020B0604020202020204" pitchFamily="34" charset="0"/>
              <a:cs typeface="Arial" panose="020B0604020202020204" pitchFamily="34" charset="0"/>
            </a:endParaRPr>
          </a:p>
          <a:p>
            <a:pPr algn="ctr" eaLnBrk="1" hangingPunct="1">
              <a:defRPr/>
            </a:pPr>
            <a:r>
              <a:rPr lang="it-IT" sz="4000" b="1" dirty="0">
                <a:ln w="12700">
                  <a:solidFill>
                    <a:schemeClr val="accent1"/>
                  </a:solidFill>
                  <a:prstDash val="solid"/>
                </a:ln>
                <a:solidFill>
                  <a:srgbClr val="99CC00"/>
                </a:solidFill>
                <a:effectLst>
                  <a:outerShdw dist="38100" dir="2640000" algn="bl" rotWithShape="0">
                    <a:schemeClr val="accent1"/>
                  </a:outerShdw>
                </a:effectLst>
                <a:latin typeface="Arial" panose="020B0604020202020204" pitchFamily="34" charset="0"/>
                <a:cs typeface="Arial" panose="020B0604020202020204" pitchFamily="34" charset="0"/>
              </a:rPr>
              <a:t>PROCESSO DECISIONALE CONDIVISO</a:t>
            </a:r>
          </a:p>
          <a:p>
            <a:pPr algn="ctr" eaLnBrk="1" hangingPunct="1">
              <a:defRPr/>
            </a:pPr>
            <a:r>
              <a:rPr lang="it-IT" sz="3500" b="1" dirty="0">
                <a:ln w="12700">
                  <a:solidFill>
                    <a:schemeClr val="accent1"/>
                  </a:solidFill>
                  <a:prstDash val="solid"/>
                </a:ln>
                <a:solidFill>
                  <a:srgbClr val="99CC00"/>
                </a:solidFill>
                <a:effectLst>
                  <a:outerShdw dist="38100" dir="2640000" algn="bl" rotWithShape="0">
                    <a:schemeClr val="accent1"/>
                  </a:outerShdw>
                </a:effectLst>
                <a:latin typeface="Arial" panose="020B0604020202020204" pitchFamily="34" charset="0"/>
                <a:cs typeface="Arial" panose="020B0604020202020204" pitchFamily="34" charset="0"/>
              </a:rPr>
              <a:t>(</a:t>
            </a:r>
            <a:r>
              <a:rPr lang="it-IT" sz="3500" b="1" dirty="0" err="1">
                <a:ln w="12700">
                  <a:solidFill>
                    <a:schemeClr val="accent1"/>
                  </a:solidFill>
                  <a:prstDash val="solid"/>
                </a:ln>
                <a:solidFill>
                  <a:srgbClr val="99CC00"/>
                </a:solidFill>
                <a:effectLst>
                  <a:outerShdw dist="38100" dir="2640000" algn="bl" rotWithShape="0">
                    <a:schemeClr val="accent1"/>
                  </a:outerShdw>
                </a:effectLst>
                <a:latin typeface="Arial" panose="020B0604020202020204" pitchFamily="34" charset="0"/>
                <a:cs typeface="Arial" panose="020B0604020202020204" pitchFamily="34" charset="0"/>
              </a:rPr>
              <a:t>Shared-Decision</a:t>
            </a:r>
            <a:r>
              <a:rPr lang="it-IT" sz="3500" b="1" dirty="0">
                <a:ln w="12700">
                  <a:solidFill>
                    <a:schemeClr val="accent1"/>
                  </a:solidFill>
                  <a:prstDash val="solid"/>
                </a:ln>
                <a:solidFill>
                  <a:srgbClr val="99CC00"/>
                </a:solidFill>
                <a:effectLst>
                  <a:outerShdw dist="38100" dir="2640000" algn="bl" rotWithShape="0">
                    <a:schemeClr val="accent1"/>
                  </a:outerShdw>
                </a:effectLst>
                <a:latin typeface="Arial" panose="020B0604020202020204" pitchFamily="34" charset="0"/>
                <a:cs typeface="Arial" panose="020B0604020202020204" pitchFamily="34" charset="0"/>
              </a:rPr>
              <a:t> </a:t>
            </a:r>
            <a:r>
              <a:rPr lang="it-IT" sz="3500" b="1" dirty="0" err="1">
                <a:ln w="12700">
                  <a:solidFill>
                    <a:schemeClr val="accent1"/>
                  </a:solidFill>
                  <a:prstDash val="solid"/>
                </a:ln>
                <a:solidFill>
                  <a:srgbClr val="99CC00"/>
                </a:solidFill>
                <a:effectLst>
                  <a:outerShdw dist="38100" dir="2640000" algn="bl" rotWithShape="0">
                    <a:schemeClr val="accent1"/>
                  </a:outerShdw>
                </a:effectLst>
                <a:latin typeface="Arial" panose="020B0604020202020204" pitchFamily="34" charset="0"/>
                <a:cs typeface="Arial" panose="020B0604020202020204" pitchFamily="34" charset="0"/>
              </a:rPr>
              <a:t>Making</a:t>
            </a:r>
            <a:r>
              <a:rPr lang="it-IT" sz="3500" b="1" dirty="0">
                <a:ln w="12700">
                  <a:solidFill>
                    <a:schemeClr val="accent1"/>
                  </a:solidFill>
                  <a:prstDash val="solid"/>
                </a:ln>
                <a:solidFill>
                  <a:srgbClr val="99CC00"/>
                </a:solidFill>
                <a:effectLst>
                  <a:outerShdw dist="38100" dir="2640000" algn="bl" rotWithShape="0">
                    <a:schemeClr val="accent1"/>
                  </a:outerShdw>
                </a:effectLst>
                <a:latin typeface="Arial" panose="020B0604020202020204" pitchFamily="34" charset="0"/>
                <a:cs typeface="Arial" panose="020B0604020202020204" pitchFamily="34" charset="0"/>
              </a:rPr>
              <a:t>)</a:t>
            </a:r>
          </a:p>
          <a:p>
            <a:pPr algn="ctr" eaLnBrk="1" hangingPunct="1">
              <a:defRPr/>
            </a:pPr>
            <a:endParaRPr lang="it-IT" sz="2500" b="1" dirty="0">
              <a:ln w="12700">
                <a:solidFill>
                  <a:schemeClr val="accent1"/>
                </a:solidFill>
                <a:prstDash val="solid"/>
              </a:ln>
              <a:solidFill>
                <a:srgbClr val="0099FF"/>
              </a:solidFill>
              <a:effectLst>
                <a:outerShdw dist="38100" dir="2640000" algn="bl" rotWithShape="0">
                  <a:schemeClr val="accent1"/>
                </a:outerShdw>
              </a:effectLst>
              <a:latin typeface="Arial" panose="020B0604020202020204" pitchFamily="34" charset="0"/>
              <a:cs typeface="Arial" panose="020B0604020202020204" pitchFamily="34" charset="0"/>
            </a:endParaRPr>
          </a:p>
        </p:txBody>
      </p:sp>
      <p:pic>
        <p:nvPicPr>
          <p:cNvPr id="6146" name="Picture 2" descr="Risultati immagini per Consenso informat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393538"/>
            <a:ext cx="3528392" cy="1231587"/>
          </a:xfrm>
          <a:prstGeom prst="rect">
            <a:avLst/>
          </a:prstGeom>
          <a:noFill/>
          <a:extLst>
            <a:ext uri="{909E8E84-426E-40DD-AFC4-6F175D3DCCD1}">
              <a14:hiddenFill xmlns:a14="http://schemas.microsoft.com/office/drawing/2010/main">
                <a:solidFill>
                  <a:srgbClr val="FFFFFF"/>
                </a:solidFill>
              </a14:hiddenFill>
            </a:ext>
          </a:extLst>
        </p:spPr>
      </p:pic>
      <p:sp>
        <p:nvSpPr>
          <p:cNvPr id="3" name="Freccia in giù 2"/>
          <p:cNvSpPr/>
          <p:nvPr/>
        </p:nvSpPr>
        <p:spPr>
          <a:xfrm>
            <a:off x="4355976" y="2780928"/>
            <a:ext cx="484632" cy="40234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Freccia in giù 4"/>
          <p:cNvSpPr/>
          <p:nvPr/>
        </p:nvSpPr>
        <p:spPr>
          <a:xfrm>
            <a:off x="4355976" y="4293096"/>
            <a:ext cx="484632" cy="40234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CasellaDiTesto 3"/>
          <p:cNvSpPr txBox="1"/>
          <p:nvPr/>
        </p:nvSpPr>
        <p:spPr>
          <a:xfrm>
            <a:off x="4840608" y="54309"/>
            <a:ext cx="3148619" cy="400110"/>
          </a:xfrm>
          <a:prstGeom prst="rect">
            <a:avLst/>
          </a:prstGeom>
          <a:noFill/>
        </p:spPr>
        <p:txBody>
          <a:bodyPr wrap="none" rtlCol="0">
            <a:spAutoFit/>
          </a:bodyPr>
          <a:lstStyle/>
          <a:p>
            <a:r>
              <a:rPr lang="it-IT" sz="2000" b="1" dirty="0" err="1" smtClean="0">
                <a:solidFill>
                  <a:srgbClr val="99CC00"/>
                </a:solidFill>
                <a:latin typeface="Arial" panose="020B0604020202020204" pitchFamily="34" charset="0"/>
                <a:cs typeface="Arial" panose="020B0604020202020204" pitchFamily="34" charset="0"/>
              </a:rPr>
              <a:t>Shared</a:t>
            </a:r>
            <a:r>
              <a:rPr lang="it-IT" sz="2000" b="1" dirty="0" smtClean="0">
                <a:solidFill>
                  <a:srgbClr val="99CC00"/>
                </a:solidFill>
                <a:latin typeface="Arial" panose="020B0604020202020204" pitchFamily="34" charset="0"/>
                <a:cs typeface="Arial" panose="020B0604020202020204" pitchFamily="34" charset="0"/>
              </a:rPr>
              <a:t> </a:t>
            </a:r>
            <a:r>
              <a:rPr lang="it-IT" sz="2000" b="1" dirty="0" err="1" smtClean="0">
                <a:solidFill>
                  <a:srgbClr val="99CC00"/>
                </a:solidFill>
                <a:latin typeface="Arial" panose="020B0604020202020204" pitchFamily="34" charset="0"/>
                <a:cs typeface="Arial" panose="020B0604020202020204" pitchFamily="34" charset="0"/>
              </a:rPr>
              <a:t>Decision</a:t>
            </a:r>
            <a:r>
              <a:rPr lang="it-IT" sz="2000" b="1" dirty="0" smtClean="0">
                <a:solidFill>
                  <a:srgbClr val="99CC00"/>
                </a:solidFill>
                <a:latin typeface="Arial" panose="020B0604020202020204" pitchFamily="34" charset="0"/>
                <a:cs typeface="Arial" panose="020B0604020202020204" pitchFamily="34" charset="0"/>
              </a:rPr>
              <a:t> </a:t>
            </a:r>
            <a:r>
              <a:rPr lang="it-IT" sz="2000" b="1" dirty="0" err="1" smtClean="0">
                <a:solidFill>
                  <a:srgbClr val="99CC00"/>
                </a:solidFill>
                <a:latin typeface="Arial" panose="020B0604020202020204" pitchFamily="34" charset="0"/>
                <a:cs typeface="Arial" panose="020B0604020202020204" pitchFamily="34" charset="0"/>
              </a:rPr>
              <a:t>Making</a:t>
            </a:r>
            <a:endParaRPr lang="it-IT" sz="2000" b="1" dirty="0">
              <a:solidFill>
                <a:srgbClr val="99CC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363072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588389" y="1052736"/>
            <a:ext cx="7776864" cy="507831"/>
          </a:xfrm>
          <a:prstGeom prst="rect">
            <a:avLst/>
          </a:prstGeom>
          <a:noFill/>
        </p:spPr>
        <p:txBody>
          <a:bodyPr wrap="square" lIns="91440" tIns="45720" rIns="91440" bIns="45720">
            <a:spAutoFit/>
          </a:bodyPr>
          <a:lstStyle/>
          <a:p>
            <a:pPr algn="ctr"/>
            <a:r>
              <a:rPr lang="it-IT" sz="2700" b="1" dirty="0" smtClean="0">
                <a:ln w="12700">
                  <a:solidFill>
                    <a:schemeClr val="tx2">
                      <a:satMod val="155000"/>
                    </a:schemeClr>
                  </a:solidFill>
                  <a:prstDash val="solid"/>
                </a:ln>
                <a:solidFill>
                  <a:srgbClr val="99CC00"/>
                </a:solidFill>
                <a:effectLst>
                  <a:outerShdw blurRad="41275" dist="20320" dir="1800000" algn="tl" rotWithShape="0">
                    <a:srgbClr val="000000">
                      <a:alpha val="40000"/>
                    </a:srgbClr>
                  </a:outerShdw>
                </a:effectLst>
                <a:latin typeface="Arial" pitchFamily="34" charset="0"/>
                <a:cs typeface="Arial" pitchFamily="34" charset="0"/>
              </a:rPr>
              <a:t>La Legge 22 dicembre 2017, n. 219</a:t>
            </a:r>
            <a:endParaRPr lang="it-IT" sz="2700" b="1" cap="none" spc="0" dirty="0">
              <a:ln w="12700">
                <a:solidFill>
                  <a:schemeClr val="tx2">
                    <a:satMod val="155000"/>
                  </a:schemeClr>
                </a:solidFill>
                <a:prstDash val="solid"/>
              </a:ln>
              <a:solidFill>
                <a:srgbClr val="99CC00"/>
              </a:solidFill>
              <a:effectLst>
                <a:outerShdw blurRad="41275" dist="20320" dir="1800000" algn="tl" rotWithShape="0">
                  <a:srgbClr val="000000">
                    <a:alpha val="40000"/>
                  </a:srgbClr>
                </a:outerShdw>
              </a:effectLst>
              <a:latin typeface="Arial" pitchFamily="34" charset="0"/>
              <a:cs typeface="Arial" pitchFamily="34" charset="0"/>
            </a:endParaRPr>
          </a:p>
        </p:txBody>
      </p:sp>
      <p:sp>
        <p:nvSpPr>
          <p:cNvPr id="6" name="Rectangle 1"/>
          <p:cNvSpPr>
            <a:spLocks noChangeArrowheads="1"/>
          </p:cNvSpPr>
          <p:nvPr/>
        </p:nvSpPr>
        <p:spPr bwMode="auto">
          <a:xfrm>
            <a:off x="562566" y="1844824"/>
            <a:ext cx="8041882" cy="44319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100" b="1" i="0" strike="noStrike" normalizeH="0" baseline="0" dirty="0" smtClean="0">
                <a:ln w="0"/>
                <a:solidFill>
                  <a:srgbClr val="669900"/>
                </a:solidFill>
                <a:effectLst>
                  <a:outerShdw blurRad="38100" dist="25400" dir="5400000" algn="ctr" rotWithShape="0">
                    <a:srgbClr val="6E747A">
                      <a:alpha val="43000"/>
                    </a:srgbClr>
                  </a:outerShdw>
                </a:effectLst>
                <a:latin typeface="Arial" pitchFamily="34" charset="0"/>
                <a:cs typeface="Arial" pitchFamily="34" charset="0"/>
              </a:rPr>
              <a:t>ARTICOLO 1 (CONSENSO INFORMATO)</a:t>
            </a:r>
            <a:br>
              <a:rPr kumimoji="0" lang="it-IT" sz="2100" b="1" i="0" strike="noStrike" normalizeH="0" baseline="0" dirty="0" smtClean="0">
                <a:ln w="0"/>
                <a:solidFill>
                  <a:srgbClr val="669900"/>
                </a:solidFill>
                <a:effectLst>
                  <a:outerShdw blurRad="38100" dist="25400" dir="5400000" algn="ctr" rotWithShape="0">
                    <a:srgbClr val="6E747A">
                      <a:alpha val="43000"/>
                    </a:srgbClr>
                  </a:outerShdw>
                </a:effectLst>
                <a:latin typeface="Arial" pitchFamily="34" charset="0"/>
                <a:cs typeface="Arial" pitchFamily="34" charset="0"/>
              </a:rPr>
            </a:br>
            <a:endParaRPr kumimoji="0" lang="it-IT" sz="900" b="1" i="0" strike="noStrike" normalizeH="0" baseline="0" dirty="0" smtClean="0">
              <a:ln w="0"/>
              <a:solidFill>
                <a:srgbClr val="669900"/>
              </a:solidFill>
              <a:effectLst>
                <a:outerShdw blurRad="38100" dist="25400" dir="5400000" algn="ctr" rotWithShape="0">
                  <a:srgbClr val="6E747A">
                    <a:alpha val="43000"/>
                  </a:srgbClr>
                </a:outerShdw>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100" b="0" i="0" u="none" strike="noStrike" cap="none" normalizeH="0" baseline="0" dirty="0" smtClean="0">
                <a:ln>
                  <a:noFill/>
                </a:ln>
                <a:solidFill>
                  <a:schemeClr val="tx1"/>
                </a:solidFill>
                <a:effectLst/>
                <a:latin typeface="Arial" pitchFamily="34" charset="0"/>
                <a:cs typeface="Arial" pitchFamily="34" charset="0"/>
              </a:rPr>
              <a:t>La </a:t>
            </a:r>
            <a:r>
              <a:rPr lang="it-IT" sz="2100" dirty="0">
                <a:latin typeface="Arial" pitchFamily="34" charset="0"/>
                <a:cs typeface="Arial" pitchFamily="34" charset="0"/>
              </a:rPr>
              <a:t>Legge prevede che nessun trattamento sanitario possa essere iniziato o proseguito se privo del consenso libero e informato della persona interessata, tranne che nei casi espressamente </a:t>
            </a:r>
            <a:r>
              <a:rPr kumimoji="0" lang="it-IT" sz="2100" b="0" i="0" u="none" strike="noStrike" cap="none" normalizeH="0" baseline="0" dirty="0" smtClean="0">
                <a:ln>
                  <a:noFill/>
                </a:ln>
                <a:solidFill>
                  <a:schemeClr val="tx1"/>
                </a:solidFill>
                <a:effectLst/>
                <a:latin typeface="Arial" pitchFamily="34" charset="0"/>
                <a:cs typeface="Arial" pitchFamily="34" charset="0"/>
              </a:rPr>
              <a:t>previsti dalla legge. È richiamato il rispetto dei principi di cui agli articoli 2, 13 e 32 della Costituzione e di cui agli articoli 1 (</a:t>
            </a:r>
            <a:r>
              <a:rPr lang="it-IT" sz="2100" dirty="0">
                <a:latin typeface="Arial" pitchFamily="34" charset="0"/>
                <a:cs typeface="Arial" pitchFamily="34" charset="0"/>
              </a:rPr>
              <a:t>Dignità umana), 2 (Diritto alla vita) e 3 (Diritto </a:t>
            </a:r>
            <a:r>
              <a:rPr lang="it-IT" sz="2100" dirty="0" smtClean="0">
                <a:latin typeface="Arial" pitchFamily="34" charset="0"/>
                <a:cs typeface="Arial" pitchFamily="34" charset="0"/>
              </a:rPr>
              <a:t>all’integrità </a:t>
            </a:r>
            <a:r>
              <a:rPr lang="it-IT" sz="2100" dirty="0">
                <a:latin typeface="Arial" pitchFamily="34" charset="0"/>
                <a:cs typeface="Arial" pitchFamily="34" charset="0"/>
              </a:rPr>
              <a:t>della persona) della Carta dei diritti fondamentali </a:t>
            </a:r>
            <a:r>
              <a:rPr lang="it-IT" sz="2100" dirty="0" smtClean="0">
                <a:latin typeface="Arial" pitchFamily="34" charset="0"/>
                <a:cs typeface="Arial" pitchFamily="34" charset="0"/>
              </a:rPr>
              <a:t>dell’Unione </a:t>
            </a:r>
            <a:r>
              <a:rPr lang="it-IT" sz="2100" dirty="0">
                <a:latin typeface="Arial" pitchFamily="34" charset="0"/>
                <a:cs typeface="Arial" pitchFamily="34" charset="0"/>
              </a:rPr>
              <a:t>europea. </a:t>
            </a:r>
            <a:r>
              <a:rPr lang="it-IT" sz="2100" b="1" spc="50" dirty="0" smtClean="0">
                <a:ln w="9525" cmpd="sng">
                  <a:solidFill>
                    <a:schemeClr val="accent1"/>
                  </a:solidFill>
                  <a:prstDash val="solid"/>
                </a:ln>
                <a:solidFill>
                  <a:srgbClr val="669900"/>
                </a:solidFill>
                <a:effectLst>
                  <a:glow rad="38100">
                    <a:schemeClr val="accent1">
                      <a:alpha val="40000"/>
                    </a:schemeClr>
                  </a:glow>
                </a:effectLst>
                <a:latin typeface="Arial" pitchFamily="34" charset="0"/>
                <a:cs typeface="Arial" pitchFamily="34" charset="0"/>
              </a:rPr>
              <a:t>È </a:t>
            </a:r>
            <a:r>
              <a:rPr lang="it-IT" sz="2100" b="1" spc="50" dirty="0">
                <a:ln w="9525" cmpd="sng">
                  <a:solidFill>
                    <a:schemeClr val="accent1"/>
                  </a:solidFill>
                  <a:prstDash val="solid"/>
                </a:ln>
                <a:solidFill>
                  <a:srgbClr val="669900"/>
                </a:solidFill>
                <a:effectLst>
                  <a:glow rad="38100">
                    <a:schemeClr val="accent1">
                      <a:alpha val="40000"/>
                    </a:schemeClr>
                  </a:glow>
                </a:effectLst>
                <a:latin typeface="Arial" pitchFamily="34" charset="0"/>
                <a:cs typeface="Arial" pitchFamily="34" charset="0"/>
              </a:rPr>
              <a:t>promossa e valorizzata la </a:t>
            </a:r>
            <a:r>
              <a:rPr lang="it-IT" sz="2100" b="1" spc="50" dirty="0" smtClean="0">
                <a:ln w="9525" cmpd="sng">
                  <a:solidFill>
                    <a:schemeClr val="accent1"/>
                  </a:solidFill>
                  <a:prstDash val="solid"/>
                </a:ln>
                <a:solidFill>
                  <a:srgbClr val="669900"/>
                </a:solidFill>
                <a:effectLst>
                  <a:glow rad="38100">
                    <a:schemeClr val="accent1">
                      <a:alpha val="40000"/>
                    </a:schemeClr>
                  </a:glow>
                </a:effectLst>
                <a:latin typeface="Arial" pitchFamily="34" charset="0"/>
                <a:cs typeface="Arial" pitchFamily="34" charset="0"/>
              </a:rPr>
              <a:t>RELAZIONE DI CURA E DI FIDUCIA TRA PAZIENTE E MEDICO, </a:t>
            </a:r>
            <a:r>
              <a:rPr lang="it-IT" sz="2100" b="1" spc="50" dirty="0">
                <a:ln w="9525" cmpd="sng">
                  <a:solidFill>
                    <a:schemeClr val="accent1"/>
                  </a:solidFill>
                  <a:prstDash val="solid"/>
                </a:ln>
                <a:solidFill>
                  <a:srgbClr val="669900"/>
                </a:solidFill>
                <a:effectLst>
                  <a:glow rad="38100">
                    <a:schemeClr val="accent1">
                      <a:alpha val="40000"/>
                    </a:schemeClr>
                  </a:glow>
                </a:effectLst>
                <a:latin typeface="Arial" pitchFamily="34" charset="0"/>
                <a:cs typeface="Arial" pitchFamily="34" charset="0"/>
              </a:rPr>
              <a:t>che trova il suo presupposto e atto fondante nel consenso informato nel quale si incontrano </a:t>
            </a:r>
            <a:r>
              <a:rPr lang="it-IT" sz="2100" b="1" spc="50" dirty="0" smtClean="0">
                <a:ln w="9525" cmpd="sng">
                  <a:solidFill>
                    <a:schemeClr val="accent1"/>
                  </a:solidFill>
                  <a:prstDash val="solid"/>
                </a:ln>
                <a:solidFill>
                  <a:srgbClr val="669900"/>
                </a:solidFill>
                <a:effectLst>
                  <a:glow rad="38100">
                    <a:schemeClr val="accent1">
                      <a:alpha val="40000"/>
                    </a:schemeClr>
                  </a:glow>
                </a:effectLst>
                <a:latin typeface="Arial" pitchFamily="34" charset="0"/>
                <a:cs typeface="Arial" pitchFamily="34" charset="0"/>
              </a:rPr>
              <a:t>l’autonomia </a:t>
            </a:r>
            <a:r>
              <a:rPr lang="it-IT" sz="2100" b="1" spc="50" dirty="0">
                <a:ln w="9525" cmpd="sng">
                  <a:solidFill>
                    <a:schemeClr val="accent1"/>
                  </a:solidFill>
                  <a:prstDash val="solid"/>
                </a:ln>
                <a:solidFill>
                  <a:srgbClr val="669900"/>
                </a:solidFill>
                <a:effectLst>
                  <a:glow rad="38100">
                    <a:schemeClr val="accent1">
                      <a:alpha val="40000"/>
                    </a:schemeClr>
                  </a:glow>
                </a:effectLst>
                <a:latin typeface="Arial" pitchFamily="34" charset="0"/>
                <a:cs typeface="Arial" pitchFamily="34" charset="0"/>
              </a:rPr>
              <a:t>decisionale del paziente e </a:t>
            </a:r>
            <a:r>
              <a:rPr lang="it-IT" sz="2100" b="1" spc="50" dirty="0" smtClean="0">
                <a:ln w="9525" cmpd="sng">
                  <a:solidFill>
                    <a:schemeClr val="accent1"/>
                  </a:solidFill>
                  <a:prstDash val="solid"/>
                </a:ln>
                <a:solidFill>
                  <a:srgbClr val="669900"/>
                </a:solidFill>
                <a:effectLst>
                  <a:glow rad="38100">
                    <a:schemeClr val="accent1">
                      <a:alpha val="40000"/>
                    </a:schemeClr>
                  </a:glow>
                </a:effectLst>
                <a:latin typeface="Arial" pitchFamily="34" charset="0"/>
                <a:cs typeface="Arial" pitchFamily="34" charset="0"/>
              </a:rPr>
              <a:t>l’autonomia </a:t>
            </a:r>
            <a:r>
              <a:rPr lang="it-IT" sz="2100" b="1" spc="50" dirty="0">
                <a:ln w="9525" cmpd="sng">
                  <a:solidFill>
                    <a:schemeClr val="accent1"/>
                  </a:solidFill>
                  <a:prstDash val="solid"/>
                </a:ln>
                <a:solidFill>
                  <a:srgbClr val="669900"/>
                </a:solidFill>
                <a:effectLst>
                  <a:glow rad="38100">
                    <a:schemeClr val="accent1">
                      <a:alpha val="40000"/>
                    </a:schemeClr>
                  </a:glow>
                </a:effectLst>
                <a:latin typeface="Arial" pitchFamily="34" charset="0"/>
                <a:cs typeface="Arial" pitchFamily="34" charset="0"/>
              </a:rPr>
              <a:t>professionale e la responsabilità del </a:t>
            </a:r>
            <a:r>
              <a:rPr lang="it-IT" sz="2100" b="1" spc="50" dirty="0" smtClean="0">
                <a:ln w="9525" cmpd="sng">
                  <a:solidFill>
                    <a:schemeClr val="accent1"/>
                  </a:solidFill>
                  <a:prstDash val="solid"/>
                </a:ln>
                <a:solidFill>
                  <a:srgbClr val="669900"/>
                </a:solidFill>
                <a:effectLst>
                  <a:glow rad="38100">
                    <a:schemeClr val="accent1">
                      <a:alpha val="40000"/>
                    </a:schemeClr>
                  </a:glow>
                </a:effectLst>
                <a:latin typeface="Arial" pitchFamily="34" charset="0"/>
                <a:cs typeface="Arial" pitchFamily="34" charset="0"/>
              </a:rPr>
              <a:t>medico… </a:t>
            </a:r>
            <a:endParaRPr kumimoji="0" lang="it-IT" sz="2100" b="1" i="0" u="none" strike="noStrike" spc="50" normalizeH="0" baseline="0" dirty="0" smtClean="0">
              <a:ln w="9525" cmpd="sng">
                <a:solidFill>
                  <a:schemeClr val="accent1"/>
                </a:solidFill>
                <a:prstDash val="solid"/>
              </a:ln>
              <a:solidFill>
                <a:srgbClr val="669900"/>
              </a:solidFill>
              <a:effectLst>
                <a:glow rad="38100">
                  <a:schemeClr val="accent1">
                    <a:alpha val="40000"/>
                  </a:schemeClr>
                </a:glow>
              </a:effectLst>
              <a:latin typeface="Arial" pitchFamily="34" charset="0"/>
              <a:cs typeface="Arial" pitchFamily="34" charset="0"/>
            </a:endParaRPr>
          </a:p>
        </p:txBody>
      </p:sp>
      <p:sp>
        <p:nvSpPr>
          <p:cNvPr id="4" name="CasellaDiTesto 3"/>
          <p:cNvSpPr txBox="1"/>
          <p:nvPr/>
        </p:nvSpPr>
        <p:spPr>
          <a:xfrm>
            <a:off x="5652120" y="116632"/>
            <a:ext cx="1418978" cy="369332"/>
          </a:xfrm>
          <a:prstGeom prst="rect">
            <a:avLst/>
          </a:prstGeom>
          <a:noFill/>
        </p:spPr>
        <p:txBody>
          <a:bodyPr wrap="none" rtlCol="0">
            <a:spAutoFit/>
          </a:bodyPr>
          <a:lstStyle/>
          <a:p>
            <a:r>
              <a:rPr lang="it-IT" b="1" dirty="0" smtClean="0">
                <a:solidFill>
                  <a:srgbClr val="92D050"/>
                </a:solidFill>
                <a:latin typeface="Arial" panose="020B0604020202020204" pitchFamily="34" charset="0"/>
                <a:cs typeface="Arial" panose="020B0604020202020204" pitchFamily="34" charset="0"/>
              </a:rPr>
              <a:t>L. 219/2017</a:t>
            </a:r>
            <a:endParaRPr lang="it-IT" b="1" dirty="0">
              <a:solidFill>
                <a:srgbClr val="92D05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594446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539552" y="1124744"/>
            <a:ext cx="8041882" cy="5386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marR="0" lvl="0" indent="-342900" algn="just" defTabSz="914400" rtl="0" eaLnBrk="1" fontAlgn="base" latinLnBrk="0" hangingPunct="1">
              <a:lnSpc>
                <a:spcPct val="100000"/>
              </a:lnSpc>
              <a:spcBef>
                <a:spcPct val="0"/>
              </a:spcBef>
              <a:spcAft>
                <a:spcPct val="0"/>
              </a:spcAft>
              <a:buClr>
                <a:schemeClr val="accent1">
                  <a:lumMod val="75000"/>
                </a:schemeClr>
              </a:buClr>
              <a:buSzTx/>
              <a:buFont typeface="Wingdings" panose="05000000000000000000" pitchFamily="2" charset="2"/>
              <a:buChar char="q"/>
              <a:tabLst/>
            </a:pPr>
            <a:r>
              <a:rPr lang="it-IT" sz="2400" dirty="0" smtClean="0">
                <a:latin typeface="Arial" pitchFamily="34" charset="0"/>
                <a:cs typeface="Arial" pitchFamily="34" charset="0"/>
              </a:rPr>
              <a:t>Il consenso e il dissenso </a:t>
            </a:r>
            <a:r>
              <a:rPr lang="it-IT" sz="2400" b="1" dirty="0" smtClean="0">
                <a:ln w="12700">
                  <a:solidFill>
                    <a:schemeClr val="accent1"/>
                  </a:solidFill>
                  <a:prstDash val="solid"/>
                </a:ln>
                <a:solidFill>
                  <a:srgbClr val="99CC00"/>
                </a:solidFill>
                <a:effectLst>
                  <a:outerShdw dist="38100" dir="2640000" algn="bl" rotWithShape="0">
                    <a:schemeClr val="accent1"/>
                  </a:outerShdw>
                </a:effectLst>
                <a:latin typeface="Arial" pitchFamily="34" charset="0"/>
                <a:cs typeface="Arial" pitchFamily="34" charset="0"/>
              </a:rPr>
              <a:t>sono documentati in forma scritta</a:t>
            </a:r>
            <a:r>
              <a:rPr lang="it-IT" sz="2400" b="1" dirty="0" smtClean="0">
                <a:ln w="12700">
                  <a:solidFill>
                    <a:schemeClr val="accent1"/>
                  </a:solidFill>
                  <a:prstDash val="solid"/>
                </a:ln>
                <a:solidFill>
                  <a:srgbClr val="3366FF"/>
                </a:solidFill>
                <a:effectLst>
                  <a:outerShdw dist="38100" dir="2640000" algn="bl" rotWithShape="0">
                    <a:schemeClr val="accent1"/>
                  </a:outerShdw>
                </a:effectLst>
                <a:latin typeface="Arial" pitchFamily="34" charset="0"/>
                <a:cs typeface="Arial" pitchFamily="34" charset="0"/>
              </a:rPr>
              <a:t> </a:t>
            </a:r>
            <a:r>
              <a:rPr lang="it-IT" sz="2400" dirty="0" smtClean="0">
                <a:latin typeface="Arial" pitchFamily="34" charset="0"/>
                <a:cs typeface="Arial" pitchFamily="34" charset="0"/>
              </a:rPr>
              <a:t>o, se </a:t>
            </a:r>
            <a:r>
              <a:rPr lang="it-IT" sz="2400" dirty="0">
                <a:latin typeface="Arial" pitchFamily="34" charset="0"/>
                <a:cs typeface="Arial" pitchFamily="34" charset="0"/>
              </a:rPr>
              <a:t>le condizioni fisiche del paziente non </a:t>
            </a:r>
            <a:r>
              <a:rPr lang="it-IT" sz="2400" dirty="0" smtClean="0">
                <a:latin typeface="Arial" pitchFamily="34" charset="0"/>
                <a:cs typeface="Arial" pitchFamily="34" charset="0"/>
              </a:rPr>
              <a:t>lo consentono, </a:t>
            </a:r>
            <a:r>
              <a:rPr lang="it-IT" sz="2400" dirty="0">
                <a:latin typeface="Arial" pitchFamily="34" charset="0"/>
                <a:cs typeface="Arial" pitchFamily="34" charset="0"/>
              </a:rPr>
              <a:t>attraverso videoregistrazione o dispositivi che consentano alla persona con disabilità di </a:t>
            </a:r>
            <a:r>
              <a:rPr lang="it-IT" sz="2400" dirty="0" smtClean="0">
                <a:latin typeface="Arial" pitchFamily="34" charset="0"/>
                <a:cs typeface="Arial" pitchFamily="34" charset="0"/>
              </a:rPr>
              <a:t>comunicare;</a:t>
            </a:r>
          </a:p>
          <a:p>
            <a:pPr marL="171450" marR="0" lvl="0" indent="-171450" algn="just" defTabSz="914400" rtl="0" eaLnBrk="1" fontAlgn="base" latinLnBrk="0" hangingPunct="1">
              <a:lnSpc>
                <a:spcPct val="100000"/>
              </a:lnSpc>
              <a:spcBef>
                <a:spcPct val="0"/>
              </a:spcBef>
              <a:spcAft>
                <a:spcPct val="0"/>
              </a:spcAft>
              <a:buClr>
                <a:schemeClr val="accent1">
                  <a:lumMod val="75000"/>
                </a:schemeClr>
              </a:buClr>
              <a:buSzTx/>
              <a:buFont typeface="Wingdings" panose="05000000000000000000" pitchFamily="2" charset="2"/>
              <a:buChar char="q"/>
              <a:tabLst/>
            </a:pPr>
            <a:endParaRPr lang="it-IT" sz="800" dirty="0">
              <a:latin typeface="Arial" pitchFamily="34" charset="0"/>
              <a:cs typeface="Arial" pitchFamily="34" charset="0"/>
            </a:endParaRPr>
          </a:p>
          <a:p>
            <a:pPr marL="342900" marR="0" lvl="0" indent="-342900" algn="just" defTabSz="914400" rtl="0" eaLnBrk="1" fontAlgn="base" latinLnBrk="0" hangingPunct="1">
              <a:lnSpc>
                <a:spcPct val="100000"/>
              </a:lnSpc>
              <a:spcBef>
                <a:spcPct val="0"/>
              </a:spcBef>
              <a:spcAft>
                <a:spcPct val="0"/>
              </a:spcAft>
              <a:buClr>
                <a:schemeClr val="accent1">
                  <a:lumMod val="75000"/>
                </a:schemeClr>
              </a:buClr>
              <a:buSzTx/>
              <a:buFont typeface="Wingdings" panose="05000000000000000000" pitchFamily="2" charset="2"/>
              <a:buChar char="q"/>
              <a:tabLst/>
            </a:pPr>
            <a:r>
              <a:rPr lang="it-IT" sz="2400" dirty="0" smtClean="0">
                <a:latin typeface="Arial" pitchFamily="34" charset="0"/>
                <a:cs typeface="Arial" pitchFamily="34" charset="0"/>
              </a:rPr>
              <a:t>ogni </a:t>
            </a:r>
            <a:r>
              <a:rPr lang="it-IT" sz="2400" dirty="0">
                <a:latin typeface="Arial" pitchFamily="34" charset="0"/>
                <a:cs typeface="Arial" pitchFamily="34" charset="0"/>
              </a:rPr>
              <a:t>persona maggiorenne e capace di intendere e di volere </a:t>
            </a:r>
            <a:r>
              <a:rPr lang="it-IT" sz="2400" dirty="0" smtClean="0">
                <a:latin typeface="Arial" pitchFamily="34" charset="0"/>
                <a:cs typeface="Arial" pitchFamily="34" charset="0"/>
              </a:rPr>
              <a:t>ha il </a:t>
            </a:r>
            <a:r>
              <a:rPr lang="it-IT" sz="2400" dirty="0">
                <a:latin typeface="Arial" pitchFamily="34" charset="0"/>
                <a:cs typeface="Arial" pitchFamily="34" charset="0"/>
              </a:rPr>
              <a:t>diritto di rifiutare qualsiasi accertamento diagnostico o trattamento sanitario indicato dal medico per la sua patologia - o singoli atti del trattamento stesso </a:t>
            </a:r>
            <a:r>
              <a:rPr lang="it-IT" sz="2400" dirty="0" smtClean="0">
                <a:latin typeface="Arial" pitchFamily="34" charset="0"/>
                <a:cs typeface="Arial" pitchFamily="34" charset="0"/>
              </a:rPr>
              <a:t>- </a:t>
            </a:r>
            <a:r>
              <a:rPr lang="it-IT" sz="2400" dirty="0">
                <a:latin typeface="Arial" pitchFamily="34" charset="0"/>
                <a:cs typeface="Arial" pitchFamily="34" charset="0"/>
              </a:rPr>
              <a:t>nonché quello di revocare in qualsiasi momento il consenso prestato, anche quando la revoca comporti </a:t>
            </a:r>
            <a:r>
              <a:rPr lang="it-IT" sz="2400" dirty="0" smtClean="0">
                <a:latin typeface="Arial" pitchFamily="34" charset="0"/>
                <a:cs typeface="Arial" pitchFamily="34" charset="0"/>
              </a:rPr>
              <a:t>l’interruzione </a:t>
            </a:r>
            <a:r>
              <a:rPr lang="it-IT" sz="2400" dirty="0">
                <a:latin typeface="Arial" pitchFamily="34" charset="0"/>
                <a:cs typeface="Arial" pitchFamily="34" charset="0"/>
              </a:rPr>
              <a:t>del trattamento, </a:t>
            </a:r>
            <a:r>
              <a:rPr lang="it-IT" sz="2400" b="1" spc="50" dirty="0">
                <a:ln w="9525" cmpd="sng">
                  <a:solidFill>
                    <a:schemeClr val="accent1"/>
                  </a:solidFill>
                  <a:prstDash val="solid"/>
                </a:ln>
                <a:solidFill>
                  <a:srgbClr val="99CC00"/>
                </a:solidFill>
                <a:effectLst>
                  <a:glow rad="38100">
                    <a:schemeClr val="accent1">
                      <a:alpha val="40000"/>
                    </a:schemeClr>
                  </a:glow>
                </a:effectLst>
                <a:latin typeface="Arial" pitchFamily="34" charset="0"/>
                <a:cs typeface="Arial" pitchFamily="34" charset="0"/>
              </a:rPr>
              <a:t>comprese la nutrizione e </a:t>
            </a:r>
            <a:r>
              <a:rPr lang="it-IT" sz="2400" b="1" spc="50" dirty="0" smtClean="0">
                <a:ln w="9525" cmpd="sng">
                  <a:solidFill>
                    <a:schemeClr val="accent1"/>
                  </a:solidFill>
                  <a:prstDash val="solid"/>
                </a:ln>
                <a:solidFill>
                  <a:srgbClr val="99CC00"/>
                </a:solidFill>
                <a:effectLst>
                  <a:glow rad="38100">
                    <a:schemeClr val="accent1">
                      <a:alpha val="40000"/>
                    </a:schemeClr>
                  </a:glow>
                </a:effectLst>
                <a:latin typeface="Arial" pitchFamily="34" charset="0"/>
                <a:cs typeface="Arial" pitchFamily="34" charset="0"/>
              </a:rPr>
              <a:t>l’idratazione artificiali </a:t>
            </a:r>
          </a:p>
          <a:p>
            <a:pPr marL="0" marR="0" lvl="0" indent="0" algn="just" defTabSz="914400" rtl="0" eaLnBrk="1" fontAlgn="base" latinLnBrk="0" hangingPunct="1">
              <a:lnSpc>
                <a:spcPct val="100000"/>
              </a:lnSpc>
              <a:spcBef>
                <a:spcPct val="0"/>
              </a:spcBef>
              <a:spcAft>
                <a:spcPct val="0"/>
              </a:spcAft>
              <a:buClrTx/>
              <a:buSzTx/>
              <a:buFontTx/>
              <a:buNone/>
              <a:tabLst/>
            </a:pPr>
            <a:endParaRPr lang="it-IT" sz="2400" dirty="0">
              <a:latin typeface="Arial" pitchFamily="34" charset="0"/>
              <a:cs typeface="Arial" pitchFamily="34" charset="0"/>
            </a:endParaRPr>
          </a:p>
        </p:txBody>
      </p:sp>
      <p:sp>
        <p:nvSpPr>
          <p:cNvPr id="3" name="CasellaDiTesto 2"/>
          <p:cNvSpPr txBox="1"/>
          <p:nvPr/>
        </p:nvSpPr>
        <p:spPr>
          <a:xfrm>
            <a:off x="5652120" y="116632"/>
            <a:ext cx="1418978" cy="369332"/>
          </a:xfrm>
          <a:prstGeom prst="rect">
            <a:avLst/>
          </a:prstGeom>
          <a:noFill/>
        </p:spPr>
        <p:txBody>
          <a:bodyPr wrap="none" rtlCol="0">
            <a:spAutoFit/>
          </a:bodyPr>
          <a:lstStyle/>
          <a:p>
            <a:r>
              <a:rPr lang="it-IT" b="1" dirty="0" smtClean="0">
                <a:solidFill>
                  <a:srgbClr val="99CC00"/>
                </a:solidFill>
                <a:latin typeface="Arial" panose="020B0604020202020204" pitchFamily="34" charset="0"/>
                <a:cs typeface="Arial" panose="020B0604020202020204" pitchFamily="34" charset="0"/>
              </a:rPr>
              <a:t>L. 219/2017</a:t>
            </a:r>
            <a:endParaRPr lang="it-IT" b="1" dirty="0">
              <a:solidFill>
                <a:srgbClr val="99CC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774978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3"/>
          <p:cNvSpPr txBox="1">
            <a:spLocks/>
          </p:cNvSpPr>
          <p:nvPr/>
        </p:nvSpPr>
        <p:spPr bwMode="auto">
          <a:xfrm>
            <a:off x="4572000" y="1237455"/>
            <a:ext cx="3816424" cy="4525963"/>
          </a:xfrm>
          <a:prstGeom prst="rect">
            <a:avLst/>
          </a:prstGeom>
          <a:noFill/>
          <a:ln w="57150">
            <a:solidFill>
              <a:schemeClr val="bg2">
                <a:lumMod val="50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a:buClr>
                <a:schemeClr val="bg2">
                  <a:lumMod val="50000"/>
                </a:schemeClr>
              </a:buClr>
              <a:buFont typeface="Courier New" panose="02070309020205020404" pitchFamily="49" charset="0"/>
              <a:buChar char="o"/>
            </a:pPr>
            <a:r>
              <a:rPr lang="it-IT" altLang="it-IT" sz="2800" dirty="0" smtClean="0">
                <a:solidFill>
                  <a:srgbClr val="99CC00"/>
                </a:solidFill>
                <a:latin typeface="Arial" panose="020B0604020202020204" pitchFamily="34" charset="0"/>
                <a:cs typeface="Arial" panose="020B0604020202020204" pitchFamily="34" charset="0"/>
              </a:rPr>
              <a:t>La persona ha il diritto di rifiutare accertamenti e terapie</a:t>
            </a:r>
          </a:p>
          <a:p>
            <a:pPr>
              <a:buClr>
                <a:schemeClr val="bg2">
                  <a:lumMod val="50000"/>
                </a:schemeClr>
              </a:buClr>
              <a:buFont typeface="Courier New" panose="02070309020205020404" pitchFamily="49" charset="0"/>
              <a:buChar char="o"/>
            </a:pPr>
            <a:endParaRPr lang="it-IT" altLang="it-IT" sz="2800" dirty="0" smtClean="0">
              <a:solidFill>
                <a:srgbClr val="99CC00"/>
              </a:solidFill>
              <a:latin typeface="Arial" panose="020B0604020202020204" pitchFamily="34" charset="0"/>
              <a:cs typeface="Arial" panose="020B0604020202020204" pitchFamily="34" charset="0"/>
            </a:endParaRPr>
          </a:p>
          <a:p>
            <a:pPr>
              <a:buClr>
                <a:schemeClr val="bg2">
                  <a:lumMod val="50000"/>
                </a:schemeClr>
              </a:buClr>
              <a:buFont typeface="Courier New" panose="02070309020205020404" pitchFamily="49" charset="0"/>
              <a:buChar char="o"/>
            </a:pPr>
            <a:r>
              <a:rPr lang="it-IT" altLang="it-IT" sz="2800" dirty="0" smtClean="0">
                <a:solidFill>
                  <a:srgbClr val="99CC00"/>
                </a:solidFill>
                <a:latin typeface="Arial" panose="020B0604020202020204" pitchFamily="34" charset="0"/>
                <a:cs typeface="Arial" panose="020B0604020202020204" pitchFamily="34" charset="0"/>
              </a:rPr>
              <a:t>Nutrizione e idratazione artificiale sono terapie e, quindi, rifiutabili. </a:t>
            </a: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42873"/>
            <a:ext cx="4057650" cy="67151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29506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83568" y="764704"/>
            <a:ext cx="7776864" cy="5647700"/>
          </a:xfrm>
          <a:prstGeom prst="rect">
            <a:avLst/>
          </a:prstGeom>
        </p:spPr>
        <p:txBody>
          <a:bodyPr wrap="square">
            <a:spAutoFit/>
          </a:bodyPr>
          <a:lstStyle/>
          <a:p>
            <a:pPr marL="342900" lvl="0" indent="-342900" algn="just" fontAlgn="base">
              <a:spcBef>
                <a:spcPct val="0"/>
              </a:spcBef>
              <a:spcAft>
                <a:spcPct val="0"/>
              </a:spcAft>
              <a:buClr>
                <a:schemeClr val="bg2">
                  <a:lumMod val="50000"/>
                </a:schemeClr>
              </a:buClr>
              <a:buFont typeface="Wingdings" panose="05000000000000000000" pitchFamily="2" charset="2"/>
              <a:buChar char="q"/>
            </a:pPr>
            <a:r>
              <a:rPr lang="it-IT" sz="1900" dirty="0" smtClean="0">
                <a:latin typeface="Arial" pitchFamily="34" charset="0"/>
                <a:cs typeface="Arial" pitchFamily="34" charset="0"/>
              </a:rPr>
              <a:t>il </a:t>
            </a:r>
            <a:r>
              <a:rPr lang="it-IT" sz="1900" dirty="0">
                <a:latin typeface="Arial" pitchFamily="34" charset="0"/>
                <a:cs typeface="Arial" pitchFamily="34" charset="0"/>
              </a:rPr>
              <a:t>medico è tenuto a rispettare la volontà del paziente di rifiutare il trattamento sanitario o di rinunciare al medesimo ed in conseguenza di quest’obbligo </a:t>
            </a:r>
            <a:r>
              <a:rPr lang="it-IT" sz="1900" b="1" spc="50" dirty="0">
                <a:ln w="9525" cmpd="sng">
                  <a:solidFill>
                    <a:schemeClr val="accent1"/>
                  </a:solidFill>
                  <a:prstDash val="solid"/>
                </a:ln>
                <a:solidFill>
                  <a:srgbClr val="99CC00"/>
                </a:solidFill>
                <a:effectLst>
                  <a:glow rad="38100">
                    <a:schemeClr val="accent1">
                      <a:alpha val="40000"/>
                    </a:schemeClr>
                  </a:glow>
                </a:effectLst>
                <a:latin typeface="Arial" pitchFamily="34" charset="0"/>
                <a:cs typeface="Arial" pitchFamily="34" charset="0"/>
              </a:rPr>
              <a:t>è esente da ogni responsabilità civile o </a:t>
            </a:r>
            <a:r>
              <a:rPr lang="it-IT" sz="1900" b="1" spc="50" dirty="0" smtClean="0">
                <a:ln w="9525" cmpd="sng">
                  <a:solidFill>
                    <a:schemeClr val="accent1"/>
                  </a:solidFill>
                  <a:prstDash val="solid"/>
                </a:ln>
                <a:solidFill>
                  <a:srgbClr val="99CC00"/>
                </a:solidFill>
                <a:effectLst>
                  <a:glow rad="38100">
                    <a:schemeClr val="accent1">
                      <a:alpha val="40000"/>
                    </a:schemeClr>
                  </a:glow>
                </a:effectLst>
                <a:latin typeface="Arial" pitchFamily="34" charset="0"/>
                <a:cs typeface="Arial" pitchFamily="34" charset="0"/>
              </a:rPr>
              <a:t>penale;</a:t>
            </a:r>
          </a:p>
          <a:p>
            <a:pPr marL="342900" lvl="0" indent="-342900" algn="just" fontAlgn="base">
              <a:spcBef>
                <a:spcPct val="0"/>
              </a:spcBef>
              <a:spcAft>
                <a:spcPct val="0"/>
              </a:spcAft>
              <a:buClr>
                <a:schemeClr val="bg2">
                  <a:lumMod val="50000"/>
                </a:schemeClr>
              </a:buClr>
              <a:buFont typeface="Wingdings" panose="05000000000000000000" pitchFamily="2" charset="2"/>
              <a:buChar char="q"/>
            </a:pPr>
            <a:r>
              <a:rPr lang="it-IT" sz="1900" dirty="0" smtClean="0">
                <a:latin typeface="Arial" pitchFamily="34" charset="0"/>
                <a:cs typeface="Arial" pitchFamily="34" charset="0"/>
              </a:rPr>
              <a:t>il </a:t>
            </a:r>
            <a:r>
              <a:rPr lang="it-IT" sz="1900" dirty="0">
                <a:latin typeface="Arial" pitchFamily="34" charset="0"/>
                <a:cs typeface="Arial" pitchFamily="34" charset="0"/>
              </a:rPr>
              <a:t>paziente non può esigere trattamenti sanitari contrari a norme di legge, alla deontologia professionale o alle buone pratiche </a:t>
            </a:r>
            <a:r>
              <a:rPr lang="it-IT" sz="1900" dirty="0" smtClean="0">
                <a:latin typeface="Arial" pitchFamily="34" charset="0"/>
                <a:cs typeface="Arial" pitchFamily="34" charset="0"/>
              </a:rPr>
              <a:t>clinico-assistenziali;</a:t>
            </a:r>
          </a:p>
          <a:p>
            <a:pPr marL="342900" lvl="0" indent="-342900" algn="just" fontAlgn="base">
              <a:spcBef>
                <a:spcPct val="0"/>
              </a:spcBef>
              <a:spcAft>
                <a:spcPct val="0"/>
              </a:spcAft>
              <a:buClr>
                <a:schemeClr val="bg2">
                  <a:lumMod val="50000"/>
                </a:schemeClr>
              </a:buClr>
              <a:buFont typeface="Wingdings" panose="05000000000000000000" pitchFamily="2" charset="2"/>
              <a:buChar char="q"/>
            </a:pPr>
            <a:r>
              <a:rPr lang="it-IT" sz="1900" dirty="0" smtClean="0">
                <a:latin typeface="Arial" pitchFamily="34" charset="0"/>
                <a:cs typeface="Arial" pitchFamily="34" charset="0"/>
              </a:rPr>
              <a:t>se </a:t>
            </a:r>
            <a:r>
              <a:rPr lang="it-IT" sz="1900" dirty="0">
                <a:latin typeface="Arial" pitchFamily="34" charset="0"/>
                <a:cs typeface="Arial" pitchFamily="34" charset="0"/>
              </a:rPr>
              <a:t>il paziente </a:t>
            </a:r>
            <a:r>
              <a:rPr lang="it-IT" sz="1900" dirty="0" smtClean="0">
                <a:latin typeface="Arial" pitchFamily="34" charset="0"/>
                <a:cs typeface="Arial" pitchFamily="34" charset="0"/>
              </a:rPr>
              <a:t>rinuncia o rifiuta i </a:t>
            </a:r>
            <a:r>
              <a:rPr lang="it-IT" sz="1900" dirty="0">
                <a:latin typeface="Arial" pitchFamily="34" charset="0"/>
                <a:cs typeface="Arial" pitchFamily="34" charset="0"/>
              </a:rPr>
              <a:t>trattamenti sanitari necessari alla </a:t>
            </a:r>
            <a:r>
              <a:rPr lang="it-IT" sz="1900" dirty="0" smtClean="0">
                <a:latin typeface="Arial" pitchFamily="34" charset="0"/>
                <a:cs typeface="Arial" pitchFamily="34" charset="0"/>
              </a:rPr>
              <a:t> </a:t>
            </a:r>
            <a:r>
              <a:rPr lang="it-IT" sz="1900" dirty="0">
                <a:latin typeface="Arial" pitchFamily="34" charset="0"/>
                <a:cs typeface="Arial" pitchFamily="34" charset="0"/>
              </a:rPr>
              <a:t>sopravvivenza, il medico prospetta al paziente e, se questi acconsente, ai suoi familiari, le conseguenze di tale decisione e le possibili alternative e promuove ogni azione di sostegno al paziente, anche avvalendosi dei servizi di assistenza </a:t>
            </a:r>
            <a:r>
              <a:rPr lang="it-IT" sz="1900" dirty="0" smtClean="0">
                <a:latin typeface="Arial" pitchFamily="34" charset="0"/>
                <a:cs typeface="Arial" pitchFamily="34" charset="0"/>
              </a:rPr>
              <a:t>psicologica;</a:t>
            </a:r>
          </a:p>
          <a:p>
            <a:pPr marL="342900" lvl="0" indent="-342900" algn="just" fontAlgn="base">
              <a:spcBef>
                <a:spcPct val="0"/>
              </a:spcBef>
              <a:spcAft>
                <a:spcPct val="0"/>
              </a:spcAft>
              <a:buClr>
                <a:schemeClr val="bg2">
                  <a:lumMod val="50000"/>
                </a:schemeClr>
              </a:buClr>
              <a:buFont typeface="Wingdings" panose="05000000000000000000" pitchFamily="2" charset="2"/>
              <a:buChar char="q"/>
            </a:pPr>
            <a:r>
              <a:rPr lang="it-IT" sz="1900" dirty="0" smtClean="0">
                <a:latin typeface="Arial" pitchFamily="34" charset="0"/>
                <a:cs typeface="Arial" pitchFamily="34" charset="0"/>
              </a:rPr>
              <a:t>nelle </a:t>
            </a:r>
            <a:r>
              <a:rPr lang="it-IT" sz="1900" dirty="0">
                <a:latin typeface="Arial" pitchFamily="34" charset="0"/>
                <a:cs typeface="Arial" pitchFamily="34" charset="0"/>
              </a:rPr>
              <a:t>situazioni di emergenza o di urgenza il medico assicura </a:t>
            </a:r>
            <a:r>
              <a:rPr lang="it-IT" sz="1900" dirty="0" smtClean="0">
                <a:latin typeface="Arial" pitchFamily="34" charset="0"/>
                <a:cs typeface="Arial" pitchFamily="34" charset="0"/>
              </a:rPr>
              <a:t>l’assistenza </a:t>
            </a:r>
            <a:r>
              <a:rPr lang="it-IT" sz="1900" dirty="0">
                <a:latin typeface="Arial" pitchFamily="34" charset="0"/>
                <a:cs typeface="Arial" pitchFamily="34" charset="0"/>
              </a:rPr>
              <a:t>sanitaria indispensabile rispettando, ove possibile, la volontà del </a:t>
            </a:r>
            <a:r>
              <a:rPr lang="it-IT" sz="1900" dirty="0" smtClean="0">
                <a:latin typeface="Arial" pitchFamily="34" charset="0"/>
                <a:cs typeface="Arial" pitchFamily="34" charset="0"/>
              </a:rPr>
              <a:t>paziente;</a:t>
            </a:r>
          </a:p>
          <a:p>
            <a:pPr marL="342900" lvl="0" indent="-342900" algn="just" fontAlgn="base">
              <a:spcBef>
                <a:spcPct val="0"/>
              </a:spcBef>
              <a:spcAft>
                <a:spcPct val="0"/>
              </a:spcAft>
              <a:buClr>
                <a:schemeClr val="bg2">
                  <a:lumMod val="50000"/>
                </a:schemeClr>
              </a:buClr>
              <a:buFont typeface="Wingdings" panose="05000000000000000000" pitchFamily="2" charset="2"/>
              <a:buChar char="q"/>
            </a:pPr>
            <a:r>
              <a:rPr lang="it-IT" sz="1900" dirty="0" smtClean="0">
                <a:latin typeface="Arial" pitchFamily="34" charset="0"/>
                <a:cs typeface="Arial" pitchFamily="34" charset="0"/>
              </a:rPr>
              <a:t>ogni Azienda </a:t>
            </a:r>
            <a:r>
              <a:rPr lang="it-IT" sz="1900" dirty="0">
                <a:latin typeface="Arial" pitchFamily="34" charset="0"/>
                <a:cs typeface="Arial" pitchFamily="34" charset="0"/>
              </a:rPr>
              <a:t>sanitaria pubblica o privata garantisce con proprie modalità organizzative la piena attuazione dei princìpi della </a:t>
            </a:r>
            <a:r>
              <a:rPr lang="it-IT" sz="1900" dirty="0" smtClean="0">
                <a:latin typeface="Arial" pitchFamily="34" charset="0"/>
                <a:cs typeface="Arial" pitchFamily="34" charset="0"/>
              </a:rPr>
              <a:t>Legge</a:t>
            </a:r>
            <a:r>
              <a:rPr lang="it-IT" sz="1900" dirty="0">
                <a:latin typeface="Arial" pitchFamily="34" charset="0"/>
                <a:cs typeface="Arial" pitchFamily="34" charset="0"/>
              </a:rPr>
              <a:t>, assicurando </a:t>
            </a:r>
            <a:r>
              <a:rPr lang="it-IT" sz="1900" dirty="0" smtClean="0">
                <a:latin typeface="Arial" pitchFamily="34" charset="0"/>
                <a:cs typeface="Arial" pitchFamily="34" charset="0"/>
              </a:rPr>
              <a:t>l’informazione </a:t>
            </a:r>
            <a:r>
              <a:rPr lang="it-IT" sz="1900" dirty="0">
                <a:latin typeface="Arial" pitchFamily="34" charset="0"/>
                <a:cs typeface="Arial" pitchFamily="34" charset="0"/>
              </a:rPr>
              <a:t>necessaria ai pazienti e la formazione adeguata del </a:t>
            </a:r>
            <a:r>
              <a:rPr lang="it-IT" sz="1900" dirty="0" smtClean="0">
                <a:latin typeface="Arial" pitchFamily="34" charset="0"/>
                <a:cs typeface="Arial" pitchFamily="34" charset="0"/>
              </a:rPr>
              <a:t>personale;  </a:t>
            </a:r>
            <a:endParaRPr lang="it-IT" sz="1900" dirty="0">
              <a:latin typeface="Arial" pitchFamily="34" charset="0"/>
              <a:cs typeface="Arial" pitchFamily="34" charset="0"/>
            </a:endParaRPr>
          </a:p>
        </p:txBody>
      </p:sp>
      <p:sp>
        <p:nvSpPr>
          <p:cNvPr id="3" name="CasellaDiTesto 2"/>
          <p:cNvSpPr txBox="1"/>
          <p:nvPr/>
        </p:nvSpPr>
        <p:spPr>
          <a:xfrm>
            <a:off x="5652120" y="116632"/>
            <a:ext cx="1418978" cy="369332"/>
          </a:xfrm>
          <a:prstGeom prst="rect">
            <a:avLst/>
          </a:prstGeom>
          <a:noFill/>
        </p:spPr>
        <p:txBody>
          <a:bodyPr wrap="none" rtlCol="0">
            <a:spAutoFit/>
          </a:bodyPr>
          <a:lstStyle/>
          <a:p>
            <a:r>
              <a:rPr lang="it-IT" b="1" dirty="0" smtClean="0">
                <a:solidFill>
                  <a:srgbClr val="99CC00"/>
                </a:solidFill>
                <a:latin typeface="Arial" panose="020B0604020202020204" pitchFamily="34" charset="0"/>
                <a:cs typeface="Arial" panose="020B0604020202020204" pitchFamily="34" charset="0"/>
              </a:rPr>
              <a:t>L. 219/2017</a:t>
            </a:r>
            <a:endParaRPr lang="it-IT" b="1" dirty="0">
              <a:solidFill>
                <a:srgbClr val="99CC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783595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39552" y="836712"/>
            <a:ext cx="8064896" cy="5509200"/>
          </a:xfrm>
          <a:prstGeom prst="rect">
            <a:avLst/>
          </a:prstGeom>
          <a:noFill/>
        </p:spPr>
        <p:txBody>
          <a:bodyPr wrap="square" rtlCol="0">
            <a:spAutoFit/>
          </a:bodyPr>
          <a:lstStyle/>
          <a:p>
            <a:pPr algn="just"/>
            <a:r>
              <a:rPr lang="it-IT" sz="3200" dirty="0" smtClean="0">
                <a:solidFill>
                  <a:srgbClr val="669900"/>
                </a:solidFill>
                <a:latin typeface="Arial" panose="020B0604020202020204" pitchFamily="34" charset="0"/>
                <a:cs typeface="Arial" panose="020B0604020202020204" pitchFamily="34" charset="0"/>
              </a:rPr>
              <a:t>Finalmente i professionisti potranno rispettare il diritto all’autodeterminazione dei pazienti senza il timore del c.d. «FORO ESTERNO», in quanto, grazie all’art. 1, comma 6, della L. 219/2017: «il medico è tenuto a rispettare la volontà espressa dal paziente di rifiutare il trattamento sanitario o di rinunciare al medesimo e, in conseguenza di ciò, </a:t>
            </a:r>
            <a:r>
              <a:rPr lang="it-IT" sz="3200" b="1" u="sng" dirty="0" smtClean="0">
                <a:solidFill>
                  <a:srgbClr val="669900"/>
                </a:solidFill>
                <a:latin typeface="Arial" panose="020B0604020202020204" pitchFamily="34" charset="0"/>
                <a:cs typeface="Arial" panose="020B0604020202020204" pitchFamily="34" charset="0"/>
              </a:rPr>
              <a:t>è esente da responsabilità civile o penale</a:t>
            </a:r>
            <a:r>
              <a:rPr lang="it-IT" sz="3200" dirty="0" smtClean="0">
                <a:solidFill>
                  <a:srgbClr val="669900"/>
                </a:solidFill>
                <a:latin typeface="Arial" panose="020B0604020202020204" pitchFamily="34" charset="0"/>
                <a:cs typeface="Arial" panose="020B0604020202020204" pitchFamily="34" charset="0"/>
              </a:rPr>
              <a:t>»         resta</a:t>
            </a:r>
          </a:p>
          <a:p>
            <a:pPr algn="just"/>
            <a:r>
              <a:rPr lang="it-IT" sz="3200" dirty="0">
                <a:solidFill>
                  <a:srgbClr val="669900"/>
                </a:solidFill>
                <a:latin typeface="Arial" panose="020B0604020202020204" pitchFamily="34" charset="0"/>
                <a:cs typeface="Arial" panose="020B0604020202020204" pitchFamily="34" charset="0"/>
              </a:rPr>
              <a:t>p</a:t>
            </a:r>
            <a:r>
              <a:rPr lang="it-IT" sz="3200" dirty="0" smtClean="0">
                <a:solidFill>
                  <a:srgbClr val="669900"/>
                </a:solidFill>
                <a:latin typeface="Arial" panose="020B0604020202020204" pitchFamily="34" charset="0"/>
                <a:cs typeface="Arial" panose="020B0604020202020204" pitchFamily="34" charset="0"/>
              </a:rPr>
              <a:t>erò il «FORO INTERNO» …</a:t>
            </a:r>
            <a:endParaRPr lang="it-IT" sz="3200" dirty="0">
              <a:solidFill>
                <a:srgbClr val="669900"/>
              </a:solidFill>
              <a:latin typeface="Arial" panose="020B0604020202020204" pitchFamily="34" charset="0"/>
              <a:cs typeface="Arial" panose="020B0604020202020204" pitchFamily="34" charset="0"/>
            </a:endParaRPr>
          </a:p>
        </p:txBody>
      </p:sp>
      <p:sp>
        <p:nvSpPr>
          <p:cNvPr id="3" name="CasellaDiTesto 2"/>
          <p:cNvSpPr txBox="1"/>
          <p:nvPr/>
        </p:nvSpPr>
        <p:spPr>
          <a:xfrm>
            <a:off x="5652120" y="116632"/>
            <a:ext cx="1418978" cy="369332"/>
          </a:xfrm>
          <a:prstGeom prst="rect">
            <a:avLst/>
          </a:prstGeom>
          <a:noFill/>
        </p:spPr>
        <p:txBody>
          <a:bodyPr wrap="none" rtlCol="0">
            <a:spAutoFit/>
          </a:bodyPr>
          <a:lstStyle/>
          <a:p>
            <a:r>
              <a:rPr lang="it-IT" b="1" dirty="0" smtClean="0">
                <a:solidFill>
                  <a:srgbClr val="99CC00"/>
                </a:solidFill>
                <a:latin typeface="Arial" panose="020B0604020202020204" pitchFamily="34" charset="0"/>
                <a:cs typeface="Arial" panose="020B0604020202020204" pitchFamily="34" charset="0"/>
              </a:rPr>
              <a:t>L. 219/2017</a:t>
            </a:r>
            <a:endParaRPr lang="it-IT" b="1" dirty="0">
              <a:solidFill>
                <a:srgbClr val="99CC00"/>
              </a:solidFill>
              <a:latin typeface="Arial" panose="020B0604020202020204" pitchFamily="34" charset="0"/>
              <a:cs typeface="Arial" panose="020B0604020202020204" pitchFamily="34" charset="0"/>
            </a:endParaRPr>
          </a:p>
        </p:txBody>
      </p:sp>
      <p:sp>
        <p:nvSpPr>
          <p:cNvPr id="4" name="Freccia a destra 3"/>
          <p:cNvSpPr/>
          <p:nvPr/>
        </p:nvSpPr>
        <p:spPr>
          <a:xfrm>
            <a:off x="6581894" y="5364501"/>
            <a:ext cx="79841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5258520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11560" y="1340768"/>
            <a:ext cx="7920880" cy="5632311"/>
          </a:xfrm>
          <a:prstGeom prst="rect">
            <a:avLst/>
          </a:prstGeom>
          <a:noFill/>
        </p:spPr>
        <p:txBody>
          <a:bodyPr wrap="square" rtlCol="0">
            <a:spAutoFit/>
          </a:bodyPr>
          <a:lstStyle/>
          <a:p>
            <a:r>
              <a:rPr lang="it-IT" sz="2400" dirty="0" smtClean="0">
                <a:solidFill>
                  <a:schemeClr val="accent1">
                    <a:lumMod val="75000"/>
                  </a:schemeClr>
                </a:solidFill>
                <a:latin typeface="Arial" panose="020B0604020202020204" pitchFamily="34" charset="0"/>
                <a:cs typeface="Arial" panose="020B0604020202020204" pitchFamily="34" charset="0"/>
              </a:rPr>
              <a:t>Una donna di 39 anni, Testimone di Geova, partorisce un neonato sano (terzo figlio, gli altri due di 2 e 4 anni)</a:t>
            </a:r>
          </a:p>
          <a:p>
            <a:endParaRPr lang="it-IT" sz="2400" dirty="0">
              <a:solidFill>
                <a:schemeClr val="accent1">
                  <a:lumMod val="75000"/>
                </a:schemeClr>
              </a:solidFill>
              <a:latin typeface="Arial" panose="020B0604020202020204" pitchFamily="34" charset="0"/>
              <a:cs typeface="Arial" panose="020B0604020202020204" pitchFamily="34" charset="0"/>
            </a:endParaRPr>
          </a:p>
          <a:p>
            <a:r>
              <a:rPr lang="it-IT" sz="2400" dirty="0" smtClean="0">
                <a:solidFill>
                  <a:schemeClr val="accent1">
                    <a:lumMod val="75000"/>
                  </a:schemeClr>
                </a:solidFill>
                <a:latin typeface="Arial" panose="020B0604020202020204" pitchFamily="34" charset="0"/>
                <a:cs typeface="Arial" panose="020B0604020202020204" pitchFamily="34" charset="0"/>
              </a:rPr>
              <a:t>Complicanza emorragica: partiva da </a:t>
            </a:r>
            <a:r>
              <a:rPr lang="it-IT" sz="2400" dirty="0" err="1" smtClean="0">
                <a:solidFill>
                  <a:schemeClr val="accent1">
                    <a:lumMod val="75000"/>
                  </a:schemeClr>
                </a:solidFill>
                <a:latin typeface="Arial" panose="020B0604020202020204" pitchFamily="34" charset="0"/>
                <a:cs typeface="Arial" panose="020B0604020202020204" pitchFamily="34" charset="0"/>
              </a:rPr>
              <a:t>Hb</a:t>
            </a:r>
            <a:r>
              <a:rPr lang="it-IT" sz="2400" dirty="0" smtClean="0">
                <a:solidFill>
                  <a:schemeClr val="accent1">
                    <a:lumMod val="75000"/>
                  </a:schemeClr>
                </a:solidFill>
                <a:latin typeface="Arial" panose="020B0604020202020204" pitchFamily="34" charset="0"/>
                <a:cs typeface="Arial" panose="020B0604020202020204" pitchFamily="34" charset="0"/>
              </a:rPr>
              <a:t> 12 g/dl</a:t>
            </a:r>
          </a:p>
          <a:p>
            <a:endParaRPr lang="it-IT" sz="2400" dirty="0">
              <a:solidFill>
                <a:schemeClr val="accent1">
                  <a:lumMod val="75000"/>
                </a:schemeClr>
              </a:solidFill>
              <a:latin typeface="Arial" panose="020B0604020202020204" pitchFamily="34" charset="0"/>
              <a:cs typeface="Arial" panose="020B0604020202020204" pitchFamily="34" charset="0"/>
            </a:endParaRPr>
          </a:p>
          <a:p>
            <a:r>
              <a:rPr lang="it-IT" sz="2400" dirty="0" smtClean="0">
                <a:solidFill>
                  <a:schemeClr val="accent1">
                    <a:lumMod val="75000"/>
                  </a:schemeClr>
                </a:solidFill>
                <a:latin typeface="Arial" panose="020B0604020202020204" pitchFamily="34" charset="0"/>
                <a:cs typeface="Arial" panose="020B0604020202020204" pitchFamily="34" charset="0"/>
              </a:rPr>
              <a:t>Nonostante tutte le terapie </a:t>
            </a:r>
            <a:r>
              <a:rPr lang="it-IT" sz="2400" dirty="0" err="1" smtClean="0">
                <a:solidFill>
                  <a:schemeClr val="accent1">
                    <a:lumMod val="75000"/>
                  </a:schemeClr>
                </a:solidFill>
                <a:latin typeface="Arial" panose="020B0604020202020204" pitchFamily="34" charset="0"/>
                <a:cs typeface="Arial" panose="020B0604020202020204" pitchFamily="34" charset="0"/>
              </a:rPr>
              <a:t>Hb</a:t>
            </a:r>
            <a:r>
              <a:rPr lang="it-IT" sz="2400" dirty="0" smtClean="0">
                <a:solidFill>
                  <a:schemeClr val="accent1">
                    <a:lumMod val="75000"/>
                  </a:schemeClr>
                </a:solidFill>
                <a:latin typeface="Arial" panose="020B0604020202020204" pitchFamily="34" charset="0"/>
                <a:cs typeface="Arial" panose="020B0604020202020204" pitchFamily="34" charset="0"/>
              </a:rPr>
              <a:t> continua a scendere ed arriva a 3,5 g/dl</a:t>
            </a:r>
          </a:p>
          <a:p>
            <a:endParaRPr lang="it-IT" sz="2400" dirty="0">
              <a:solidFill>
                <a:schemeClr val="accent1">
                  <a:lumMod val="75000"/>
                </a:schemeClr>
              </a:solidFill>
              <a:latin typeface="Arial" panose="020B0604020202020204" pitchFamily="34" charset="0"/>
              <a:cs typeface="Arial" panose="020B0604020202020204" pitchFamily="34" charset="0"/>
            </a:endParaRPr>
          </a:p>
          <a:p>
            <a:r>
              <a:rPr lang="it-IT" sz="2400" dirty="0" smtClean="0">
                <a:solidFill>
                  <a:schemeClr val="accent1">
                    <a:lumMod val="75000"/>
                  </a:schemeClr>
                </a:solidFill>
                <a:latin typeface="Arial" panose="020B0604020202020204" pitchFamily="34" charset="0"/>
                <a:cs typeface="Arial" panose="020B0604020202020204" pitchFamily="34" charset="0"/>
              </a:rPr>
              <a:t>I Testimoni chiedono di somministrare eritropoietina</a:t>
            </a:r>
          </a:p>
          <a:p>
            <a:endParaRPr lang="it-IT" sz="2400" dirty="0">
              <a:solidFill>
                <a:schemeClr val="accent1">
                  <a:lumMod val="75000"/>
                </a:schemeClr>
              </a:solidFill>
              <a:latin typeface="Arial" panose="020B0604020202020204" pitchFamily="34" charset="0"/>
              <a:cs typeface="Arial" panose="020B0604020202020204" pitchFamily="34" charset="0"/>
            </a:endParaRPr>
          </a:p>
          <a:p>
            <a:r>
              <a:rPr lang="it-IT" sz="2400" dirty="0" smtClean="0">
                <a:solidFill>
                  <a:schemeClr val="accent1">
                    <a:lumMod val="75000"/>
                  </a:schemeClr>
                </a:solidFill>
                <a:latin typeface="Arial" panose="020B0604020202020204" pitchFamily="34" charset="0"/>
                <a:cs typeface="Arial" panose="020B0604020202020204" pitchFamily="34" charset="0"/>
              </a:rPr>
              <a:t>Il consulente ematologo la sconsiglia perché in gravidanza e nel puerperio aumenta molto il rischio tromboembolico</a:t>
            </a:r>
          </a:p>
          <a:p>
            <a:endParaRPr lang="it-IT" sz="2400" dirty="0">
              <a:solidFill>
                <a:schemeClr val="accent1">
                  <a:lumMod val="75000"/>
                </a:schemeClr>
              </a:solidFill>
              <a:latin typeface="Arial" panose="020B0604020202020204" pitchFamily="34" charset="0"/>
              <a:cs typeface="Arial" panose="020B0604020202020204" pitchFamily="34" charset="0"/>
            </a:endParaRPr>
          </a:p>
          <a:p>
            <a:endParaRPr lang="it-IT" sz="2400" dirty="0">
              <a:solidFill>
                <a:schemeClr val="accent1">
                  <a:lumMod val="75000"/>
                </a:schemeClr>
              </a:solidFill>
              <a:latin typeface="Arial" panose="020B0604020202020204" pitchFamily="34" charset="0"/>
              <a:cs typeface="Arial" panose="020B0604020202020204" pitchFamily="34" charset="0"/>
            </a:endParaRPr>
          </a:p>
        </p:txBody>
      </p:sp>
      <p:sp>
        <p:nvSpPr>
          <p:cNvPr id="3" name="CasellaDiTesto 2"/>
          <p:cNvSpPr txBox="1"/>
          <p:nvPr/>
        </p:nvSpPr>
        <p:spPr>
          <a:xfrm>
            <a:off x="899592" y="476672"/>
            <a:ext cx="3102131" cy="584775"/>
          </a:xfrm>
          <a:prstGeom prst="rect">
            <a:avLst/>
          </a:prstGeom>
          <a:noFill/>
        </p:spPr>
        <p:txBody>
          <a:bodyPr wrap="none" rtlCol="0">
            <a:spAutoFit/>
          </a:bodyPr>
          <a:lstStyle/>
          <a:p>
            <a:r>
              <a:rPr lang="it-IT" sz="3200" dirty="0" smtClean="0">
                <a:solidFill>
                  <a:schemeClr val="accent1">
                    <a:lumMod val="75000"/>
                  </a:schemeClr>
                </a:solidFill>
                <a:latin typeface="Arial" panose="020B0604020202020204" pitchFamily="34" charset="0"/>
                <a:cs typeface="Arial" panose="020B0604020202020204" pitchFamily="34" charset="0"/>
              </a:rPr>
              <a:t>GENNAIO 2018</a:t>
            </a:r>
            <a:endParaRPr lang="it-IT" sz="3200" dirty="0">
              <a:solidFill>
                <a:schemeClr val="accent1">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40861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611560" y="620688"/>
            <a:ext cx="8064896" cy="6340197"/>
          </a:xfrm>
          <a:prstGeom prst="rect">
            <a:avLst/>
          </a:prstGeom>
          <a:noFill/>
        </p:spPr>
        <p:txBody>
          <a:bodyPr wrap="square" rtlCol="0">
            <a:spAutoFit/>
          </a:bodyPr>
          <a:lstStyle/>
          <a:p>
            <a:r>
              <a:rPr lang="it-IT" sz="2400" dirty="0" smtClean="0">
                <a:solidFill>
                  <a:schemeClr val="accent1">
                    <a:lumMod val="75000"/>
                  </a:schemeClr>
                </a:solidFill>
                <a:latin typeface="Arial" panose="020B0604020202020204" pitchFamily="34" charset="0"/>
                <a:cs typeface="Arial" panose="020B0604020202020204" pitchFamily="34" charset="0"/>
              </a:rPr>
              <a:t>Pressing dei Testimoni di Geova, la puerpera mantiene ferma la volontà di non essere trasfusa</a:t>
            </a:r>
            <a:endParaRPr lang="it-IT" sz="2400" dirty="0">
              <a:solidFill>
                <a:schemeClr val="accent1">
                  <a:lumMod val="75000"/>
                </a:schemeClr>
              </a:solidFill>
              <a:latin typeface="Arial" panose="020B0604020202020204" pitchFamily="34" charset="0"/>
              <a:cs typeface="Arial" panose="020B0604020202020204" pitchFamily="34" charset="0"/>
            </a:endParaRPr>
          </a:p>
          <a:p>
            <a:endParaRPr lang="it-IT" sz="1100" dirty="0">
              <a:solidFill>
                <a:schemeClr val="accent1">
                  <a:lumMod val="75000"/>
                </a:schemeClr>
              </a:solidFill>
              <a:latin typeface="Arial" panose="020B0604020202020204" pitchFamily="34" charset="0"/>
              <a:cs typeface="Arial" panose="020B0604020202020204" pitchFamily="34" charset="0"/>
            </a:endParaRPr>
          </a:p>
          <a:p>
            <a:r>
              <a:rPr lang="it-IT" sz="2400" dirty="0" smtClean="0">
                <a:solidFill>
                  <a:schemeClr val="accent1">
                    <a:lumMod val="75000"/>
                  </a:schemeClr>
                </a:solidFill>
                <a:latin typeface="Arial" panose="020B0604020202020204" pitchFamily="34" charset="0"/>
                <a:cs typeface="Arial" panose="020B0604020202020204" pitchFamily="34" charset="0"/>
              </a:rPr>
              <a:t>Il consulente cardiologo consiglia il trasferimento in Terapia Intensiva Cardiologica o in Rianimazione (si sono dovuti fare i salti mortali, era il periodo dell’influenza e l’alta intensità </a:t>
            </a:r>
            <a:r>
              <a:rPr lang="it-IT" sz="2400" dirty="0" err="1" smtClean="0">
                <a:solidFill>
                  <a:schemeClr val="accent1">
                    <a:lumMod val="75000"/>
                  </a:schemeClr>
                </a:solidFill>
                <a:latin typeface="Arial" panose="020B0604020202020204" pitchFamily="34" charset="0"/>
                <a:cs typeface="Arial" panose="020B0604020202020204" pitchFamily="34" charset="0"/>
              </a:rPr>
              <a:t>sovrasatura</a:t>
            </a:r>
            <a:r>
              <a:rPr lang="it-IT" sz="2400" dirty="0" smtClean="0">
                <a:solidFill>
                  <a:schemeClr val="accent1">
                    <a:lumMod val="75000"/>
                  </a:schemeClr>
                </a:solidFill>
                <a:latin typeface="Arial" panose="020B0604020202020204" pitchFamily="34" charset="0"/>
                <a:cs typeface="Arial" panose="020B0604020202020204" pitchFamily="34" charset="0"/>
              </a:rPr>
              <a:t> come il resto dell’ospedale)</a:t>
            </a:r>
          </a:p>
          <a:p>
            <a:endParaRPr lang="it-IT" sz="1100" dirty="0">
              <a:solidFill>
                <a:schemeClr val="accent1">
                  <a:lumMod val="75000"/>
                </a:schemeClr>
              </a:solidFill>
              <a:latin typeface="Arial" panose="020B0604020202020204" pitchFamily="34" charset="0"/>
              <a:cs typeface="Arial" panose="020B0604020202020204" pitchFamily="34" charset="0"/>
            </a:endParaRPr>
          </a:p>
          <a:p>
            <a:r>
              <a:rPr lang="it-IT" sz="2400" dirty="0" smtClean="0">
                <a:solidFill>
                  <a:schemeClr val="accent1">
                    <a:lumMod val="75000"/>
                  </a:schemeClr>
                </a:solidFill>
                <a:latin typeface="Arial" panose="020B0604020202020204" pitchFamily="34" charset="0"/>
                <a:cs typeface="Arial" panose="020B0604020202020204" pitchFamily="34" charset="0"/>
              </a:rPr>
              <a:t>L’eritropoietina somministrata ugualmente a suo tempo comincia a fare effetto e l’</a:t>
            </a:r>
            <a:r>
              <a:rPr lang="it-IT" sz="2400" dirty="0" err="1" smtClean="0">
                <a:solidFill>
                  <a:schemeClr val="accent1">
                    <a:lumMod val="75000"/>
                  </a:schemeClr>
                </a:solidFill>
                <a:latin typeface="Arial" panose="020B0604020202020204" pitchFamily="34" charset="0"/>
                <a:cs typeface="Arial" panose="020B0604020202020204" pitchFamily="34" charset="0"/>
              </a:rPr>
              <a:t>Hb</a:t>
            </a:r>
            <a:r>
              <a:rPr lang="it-IT" sz="2400" dirty="0" smtClean="0">
                <a:solidFill>
                  <a:schemeClr val="accent1">
                    <a:lumMod val="75000"/>
                  </a:schemeClr>
                </a:solidFill>
                <a:latin typeface="Arial" panose="020B0604020202020204" pitchFamily="34" charset="0"/>
                <a:cs typeface="Arial" panose="020B0604020202020204" pitchFamily="34" charset="0"/>
              </a:rPr>
              <a:t> lentamente inizia a risalire</a:t>
            </a:r>
          </a:p>
          <a:p>
            <a:endParaRPr lang="it-IT" sz="1100" dirty="0">
              <a:solidFill>
                <a:schemeClr val="accent1">
                  <a:lumMod val="75000"/>
                </a:schemeClr>
              </a:solidFill>
              <a:latin typeface="Arial" panose="020B0604020202020204" pitchFamily="34" charset="0"/>
              <a:cs typeface="Arial" panose="020B0604020202020204" pitchFamily="34" charset="0"/>
            </a:endParaRPr>
          </a:p>
          <a:p>
            <a:r>
              <a:rPr lang="it-IT" sz="2400" dirty="0" smtClean="0">
                <a:solidFill>
                  <a:schemeClr val="accent1">
                    <a:lumMod val="75000"/>
                  </a:schemeClr>
                </a:solidFill>
                <a:latin typeface="Arial" panose="020B0604020202020204" pitchFamily="34" charset="0"/>
                <a:cs typeface="Arial" panose="020B0604020202020204" pitchFamily="34" charset="0"/>
              </a:rPr>
              <a:t>La signora è stata dimessa felicemente col suo bambino,</a:t>
            </a:r>
          </a:p>
          <a:p>
            <a:r>
              <a:rPr lang="it-IT" sz="2400" dirty="0">
                <a:solidFill>
                  <a:schemeClr val="accent1">
                    <a:lumMod val="75000"/>
                  </a:schemeClr>
                </a:solidFill>
                <a:latin typeface="Arial" panose="020B0604020202020204" pitchFamily="34" charset="0"/>
                <a:cs typeface="Arial" panose="020B0604020202020204" pitchFamily="34" charset="0"/>
              </a:rPr>
              <a:t>m</a:t>
            </a:r>
            <a:r>
              <a:rPr lang="it-IT" sz="2400" dirty="0" smtClean="0">
                <a:solidFill>
                  <a:schemeClr val="accent1">
                    <a:lumMod val="75000"/>
                  </a:schemeClr>
                </a:solidFill>
                <a:latin typeface="Arial" panose="020B0604020202020204" pitchFamily="34" charset="0"/>
                <a:cs typeface="Arial" panose="020B0604020202020204" pitchFamily="34" charset="0"/>
              </a:rPr>
              <a:t>a noi abbiamo perso 10 anni di vita…perché se c’era la L. 219/2017? Non era ancora in vigore, ma il vero motivo è che non siamo culturalmente in grado di accettare che una persona sana preferisca morire in giovane età, lasciando i familiari per rispettare il suo credo religioso</a:t>
            </a:r>
            <a:endParaRPr lang="it-IT" sz="2400" dirty="0">
              <a:solidFill>
                <a:schemeClr val="accent1">
                  <a:lumMod val="75000"/>
                </a:schemeClr>
              </a:solidFill>
              <a:latin typeface="Arial" panose="020B0604020202020204" pitchFamily="34" charset="0"/>
              <a:cs typeface="Arial" panose="020B0604020202020204" pitchFamily="34" charset="0"/>
            </a:endParaRPr>
          </a:p>
          <a:p>
            <a:endParaRPr lang="it-IT" sz="2400" dirty="0">
              <a:solidFill>
                <a:schemeClr val="accent1">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492933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stomShape 1"/>
          <p:cNvSpPr/>
          <p:nvPr/>
        </p:nvSpPr>
        <p:spPr>
          <a:xfrm>
            <a:off x="655406" y="938766"/>
            <a:ext cx="7990891" cy="126108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it-IT" sz="3200" b="1" strike="noStrike" spc="50" dirty="0" smtClean="0">
                <a:ln w="0"/>
                <a:solidFill>
                  <a:schemeClr val="accent1">
                    <a:lumMod val="75000"/>
                  </a:schemeClr>
                </a:solidFill>
                <a:effectLst>
                  <a:innerShdw blurRad="63500" dist="50800" dir="13500000">
                    <a:srgbClr val="000000">
                      <a:alpha val="50000"/>
                    </a:srgbClr>
                  </a:innerShdw>
                </a:effectLst>
                <a:uFill>
                  <a:solidFill>
                    <a:srgbClr val="FFFFFF"/>
                  </a:solidFill>
                </a:uFill>
                <a:latin typeface="Arial" panose="020B0604020202020204" pitchFamily="34" charset="0"/>
                <a:ea typeface="DejaVu Sans"/>
                <a:cs typeface="Arial" panose="020B0604020202020204" pitchFamily="34" charset="0"/>
              </a:rPr>
              <a:t>Se bisogna parlare di ricadute operative su pazienti, professionisti e strutture sanitarie… </a:t>
            </a:r>
            <a:endParaRPr lang="it-IT" sz="3200" b="1" strike="noStrike" spc="50" dirty="0">
              <a:ln w="0"/>
              <a:solidFill>
                <a:schemeClr val="accent1">
                  <a:lumMod val="75000"/>
                </a:schemeClr>
              </a:solidFill>
              <a:effectLst>
                <a:innerShdw blurRad="63500" dist="50800" dir="13500000">
                  <a:srgbClr val="000000">
                    <a:alpha val="50000"/>
                  </a:srgbClr>
                </a:innerShdw>
              </a:effectLst>
              <a:uFill>
                <a:solidFill>
                  <a:srgbClr val="FFFFFF"/>
                </a:solidFill>
              </a:uFill>
              <a:latin typeface="Arial" panose="020B0604020202020204" pitchFamily="34" charset="0"/>
              <a:cs typeface="Arial" panose="020B0604020202020204" pitchFamily="34" charset="0"/>
            </a:endParaRPr>
          </a:p>
        </p:txBody>
      </p:sp>
      <p:sp>
        <p:nvSpPr>
          <p:cNvPr id="5" name="CustomShape 2"/>
          <p:cNvSpPr/>
          <p:nvPr/>
        </p:nvSpPr>
        <p:spPr>
          <a:xfrm>
            <a:off x="3059832" y="2852936"/>
            <a:ext cx="6074893" cy="355822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it-IT" sz="2800" b="1" u="sng" spc="-1" dirty="0" smtClean="0">
                <a:solidFill>
                  <a:schemeClr val="accent1">
                    <a:lumMod val="75000"/>
                  </a:schemeClr>
                </a:solidFill>
                <a:uFill>
                  <a:solidFill>
                    <a:srgbClr val="FFFFFF"/>
                  </a:solidFill>
                </a:uFill>
                <a:latin typeface="Arial" panose="020B0604020202020204" pitchFamily="34" charset="0"/>
                <a:ea typeface="DejaVu Sans"/>
                <a:cs typeface="Arial" panose="020B0604020202020204" pitchFamily="34" charset="0"/>
              </a:rPr>
              <a:t>È necessario un raffronto </a:t>
            </a:r>
            <a:endParaRPr lang="it-IT" sz="2800" b="1" u="sng" spc="-1" dirty="0" smtClean="0">
              <a:solidFill>
                <a:schemeClr val="accent1">
                  <a:lumMod val="75000"/>
                </a:schemeClr>
              </a:solidFill>
              <a:uFill>
                <a:solidFill>
                  <a:srgbClr val="FFFFFF"/>
                </a:solidFill>
              </a:uFill>
              <a:latin typeface="Arial" panose="020B0604020202020204" pitchFamily="34" charset="0"/>
              <a:ea typeface="DejaVu Sans"/>
              <a:cs typeface="Arial" panose="020B0604020202020204" pitchFamily="34" charset="0"/>
            </a:endParaRPr>
          </a:p>
          <a:p>
            <a:pPr algn="ctr">
              <a:lnSpc>
                <a:spcPct val="100000"/>
              </a:lnSpc>
            </a:pPr>
            <a:r>
              <a:rPr lang="it-IT" sz="2800" b="1" u="sng" spc="-1" dirty="0" smtClean="0">
                <a:solidFill>
                  <a:schemeClr val="accent1">
                    <a:lumMod val="75000"/>
                  </a:schemeClr>
                </a:solidFill>
                <a:uFill>
                  <a:solidFill>
                    <a:srgbClr val="FFFFFF"/>
                  </a:solidFill>
                </a:uFill>
                <a:latin typeface="Arial" panose="020B0604020202020204" pitchFamily="34" charset="0"/>
                <a:ea typeface="DejaVu Sans"/>
                <a:cs typeface="Arial" panose="020B0604020202020204" pitchFamily="34" charset="0"/>
              </a:rPr>
              <a:t>fra </a:t>
            </a:r>
            <a:r>
              <a:rPr lang="it-IT" sz="2800" b="1" u="sng" spc="-1" dirty="0" smtClean="0">
                <a:solidFill>
                  <a:schemeClr val="accent1">
                    <a:lumMod val="75000"/>
                  </a:schemeClr>
                </a:solidFill>
                <a:uFill>
                  <a:solidFill>
                    <a:srgbClr val="FFFFFF"/>
                  </a:solidFill>
                </a:uFill>
                <a:latin typeface="Arial" panose="020B0604020202020204" pitchFamily="34" charset="0"/>
                <a:ea typeface="DejaVu Sans"/>
                <a:cs typeface="Arial" panose="020B0604020202020204" pitchFamily="34" charset="0"/>
              </a:rPr>
              <a:t>il «prima</a:t>
            </a:r>
            <a:r>
              <a:rPr lang="it-IT" sz="2800" b="1" u="sng" spc="-1" dirty="0" smtClean="0">
                <a:solidFill>
                  <a:schemeClr val="accent1">
                    <a:lumMod val="75000"/>
                  </a:schemeClr>
                </a:solidFill>
                <a:uFill>
                  <a:solidFill>
                    <a:srgbClr val="FFFFFF"/>
                  </a:solidFill>
                </a:uFill>
                <a:latin typeface="Arial" panose="020B0604020202020204" pitchFamily="34" charset="0"/>
                <a:ea typeface="DejaVu Sans"/>
                <a:cs typeface="Arial" panose="020B0604020202020204" pitchFamily="34" charset="0"/>
              </a:rPr>
              <a:t>» e </a:t>
            </a:r>
            <a:r>
              <a:rPr lang="it-IT" sz="2800" b="1" u="sng" spc="-1" dirty="0" smtClean="0">
                <a:solidFill>
                  <a:schemeClr val="accent1">
                    <a:lumMod val="75000"/>
                  </a:schemeClr>
                </a:solidFill>
                <a:uFill>
                  <a:solidFill>
                    <a:srgbClr val="FFFFFF"/>
                  </a:solidFill>
                </a:uFill>
                <a:latin typeface="Arial" panose="020B0604020202020204" pitchFamily="34" charset="0"/>
                <a:ea typeface="DejaVu Sans"/>
                <a:cs typeface="Arial" panose="020B0604020202020204" pitchFamily="34" charset="0"/>
              </a:rPr>
              <a:t>il «dopo» </a:t>
            </a:r>
          </a:p>
          <a:p>
            <a:pPr algn="ctr">
              <a:lnSpc>
                <a:spcPct val="100000"/>
              </a:lnSpc>
            </a:pPr>
            <a:r>
              <a:rPr lang="it-IT" sz="2800" b="1" u="sng" spc="-1" dirty="0">
                <a:solidFill>
                  <a:schemeClr val="accent1">
                    <a:lumMod val="75000"/>
                  </a:schemeClr>
                </a:solidFill>
                <a:uFill>
                  <a:solidFill>
                    <a:srgbClr val="FFFFFF"/>
                  </a:solidFill>
                </a:uFill>
                <a:latin typeface="Arial" panose="020B0604020202020204" pitchFamily="34" charset="0"/>
                <a:ea typeface="DejaVu Sans"/>
                <a:cs typeface="Arial" panose="020B0604020202020204" pitchFamily="34" charset="0"/>
              </a:rPr>
              <a:t>c</a:t>
            </a:r>
            <a:r>
              <a:rPr lang="it-IT" sz="2800" b="1" u="sng" spc="-1" dirty="0" smtClean="0">
                <a:solidFill>
                  <a:schemeClr val="accent1">
                    <a:lumMod val="75000"/>
                  </a:schemeClr>
                </a:solidFill>
                <a:uFill>
                  <a:solidFill>
                    <a:srgbClr val="FFFFFF"/>
                  </a:solidFill>
                </a:uFill>
                <a:latin typeface="Arial" panose="020B0604020202020204" pitchFamily="34" charset="0"/>
                <a:ea typeface="DejaVu Sans"/>
                <a:cs typeface="Arial" panose="020B0604020202020204" pitchFamily="34" charset="0"/>
              </a:rPr>
              <a:t>ioè com’era prima </a:t>
            </a:r>
            <a:endParaRPr lang="it-IT" sz="2800" b="1" u="sng" spc="-1" dirty="0" smtClean="0">
              <a:solidFill>
                <a:schemeClr val="accent1">
                  <a:lumMod val="75000"/>
                </a:schemeClr>
              </a:solidFill>
              <a:uFill>
                <a:solidFill>
                  <a:srgbClr val="FFFFFF"/>
                </a:solidFill>
              </a:uFill>
              <a:latin typeface="Arial" panose="020B0604020202020204" pitchFamily="34" charset="0"/>
              <a:ea typeface="DejaVu Sans"/>
              <a:cs typeface="Arial" panose="020B0604020202020204" pitchFamily="34" charset="0"/>
            </a:endParaRPr>
          </a:p>
          <a:p>
            <a:pPr algn="ctr">
              <a:lnSpc>
                <a:spcPct val="100000"/>
              </a:lnSpc>
            </a:pPr>
            <a:r>
              <a:rPr lang="it-IT" sz="2800" b="1" u="sng" spc="-1" dirty="0" smtClean="0">
                <a:solidFill>
                  <a:schemeClr val="accent1">
                    <a:lumMod val="75000"/>
                  </a:schemeClr>
                </a:solidFill>
                <a:uFill>
                  <a:solidFill>
                    <a:srgbClr val="FFFFFF"/>
                  </a:solidFill>
                </a:uFill>
                <a:latin typeface="Arial" panose="020B0604020202020204" pitchFamily="34" charset="0"/>
                <a:ea typeface="DejaVu Sans"/>
                <a:cs typeface="Arial" panose="020B0604020202020204" pitchFamily="34" charset="0"/>
              </a:rPr>
              <a:t>dell’entrata </a:t>
            </a:r>
            <a:r>
              <a:rPr lang="it-IT" sz="2800" b="1" u="sng" spc="-1" dirty="0" smtClean="0">
                <a:solidFill>
                  <a:schemeClr val="accent1">
                    <a:lumMod val="75000"/>
                  </a:schemeClr>
                </a:solidFill>
                <a:uFill>
                  <a:solidFill>
                    <a:srgbClr val="FFFFFF"/>
                  </a:solidFill>
                </a:uFill>
                <a:latin typeface="Arial" panose="020B0604020202020204" pitchFamily="34" charset="0"/>
                <a:ea typeface="DejaVu Sans"/>
                <a:cs typeface="Arial" panose="020B0604020202020204" pitchFamily="34" charset="0"/>
              </a:rPr>
              <a:t>in vigore </a:t>
            </a:r>
          </a:p>
          <a:p>
            <a:pPr algn="ctr">
              <a:lnSpc>
                <a:spcPct val="100000"/>
              </a:lnSpc>
            </a:pPr>
            <a:r>
              <a:rPr lang="it-IT" sz="2800" b="1" u="sng" spc="-1" dirty="0" smtClean="0">
                <a:solidFill>
                  <a:schemeClr val="accent1">
                    <a:lumMod val="75000"/>
                  </a:schemeClr>
                </a:solidFill>
                <a:uFill>
                  <a:solidFill>
                    <a:srgbClr val="FFFFFF"/>
                  </a:solidFill>
                </a:uFill>
                <a:latin typeface="Arial" panose="020B0604020202020204" pitchFamily="34" charset="0"/>
                <a:ea typeface="DejaVu Sans"/>
                <a:cs typeface="Arial" panose="020B0604020202020204" pitchFamily="34" charset="0"/>
              </a:rPr>
              <a:t>della legge 219/2017</a:t>
            </a:r>
          </a:p>
          <a:p>
            <a:pPr algn="ctr">
              <a:lnSpc>
                <a:spcPct val="100000"/>
              </a:lnSpc>
            </a:pPr>
            <a:r>
              <a:rPr lang="it-IT" sz="2800" b="1" u="sng" spc="-1" dirty="0">
                <a:solidFill>
                  <a:schemeClr val="accent1">
                    <a:lumMod val="75000"/>
                  </a:schemeClr>
                </a:solidFill>
                <a:uFill>
                  <a:solidFill>
                    <a:srgbClr val="FFFFFF"/>
                  </a:solidFill>
                </a:uFill>
                <a:latin typeface="Arial" panose="020B0604020202020204" pitchFamily="34" charset="0"/>
                <a:ea typeface="DejaVu Sans"/>
                <a:cs typeface="Arial" panose="020B0604020202020204" pitchFamily="34" charset="0"/>
              </a:rPr>
              <a:t>e</a:t>
            </a:r>
            <a:r>
              <a:rPr lang="it-IT" sz="2800" b="1" u="sng" strike="noStrike" spc="-1" dirty="0" smtClean="0">
                <a:solidFill>
                  <a:schemeClr val="accent1">
                    <a:lumMod val="75000"/>
                  </a:schemeClr>
                </a:solidFill>
                <a:uFill>
                  <a:solidFill>
                    <a:srgbClr val="FFFFFF"/>
                  </a:solidFill>
                </a:uFill>
                <a:latin typeface="Arial" panose="020B0604020202020204" pitchFamily="34" charset="0"/>
                <a:ea typeface="DejaVu Sans"/>
                <a:cs typeface="Arial" panose="020B0604020202020204" pitchFamily="34" charset="0"/>
              </a:rPr>
              <a:t> com’è stato/come sarà </a:t>
            </a:r>
          </a:p>
          <a:p>
            <a:pPr algn="ctr">
              <a:lnSpc>
                <a:spcPct val="100000"/>
              </a:lnSpc>
            </a:pPr>
            <a:r>
              <a:rPr lang="it-IT" sz="2800" b="1" u="sng" strike="noStrike" spc="-1" dirty="0" smtClean="0">
                <a:solidFill>
                  <a:schemeClr val="accent1">
                    <a:lumMod val="75000"/>
                  </a:schemeClr>
                </a:solidFill>
                <a:uFill>
                  <a:solidFill>
                    <a:srgbClr val="FFFFFF"/>
                  </a:solidFill>
                </a:uFill>
                <a:latin typeface="Arial" panose="020B0604020202020204" pitchFamily="34" charset="0"/>
                <a:ea typeface="DejaVu Sans"/>
                <a:cs typeface="Arial" panose="020B0604020202020204" pitchFamily="34" charset="0"/>
              </a:rPr>
              <a:t>dopo il 31 gennaio 2018…</a:t>
            </a:r>
            <a:endParaRPr lang="it-IT" sz="2800" b="0" strike="noStrike" spc="-1" dirty="0">
              <a:solidFill>
                <a:srgbClr val="99CC00"/>
              </a:solidFill>
              <a:uFill>
                <a:solidFill>
                  <a:srgbClr val="FFFFFF"/>
                </a:solidFill>
              </a:uFill>
              <a:latin typeface="Arial" panose="020B0604020202020204" pitchFamily="34" charset="0"/>
              <a:cs typeface="Arial" panose="020B0604020202020204" pitchFamily="34" charset="0"/>
            </a:endParaRPr>
          </a:p>
          <a:p>
            <a:pPr>
              <a:lnSpc>
                <a:spcPct val="100000"/>
              </a:lnSpc>
            </a:pPr>
            <a:endParaRPr lang="it-IT" sz="2800" b="0" strike="noStrike" spc="-1" dirty="0">
              <a:solidFill>
                <a:srgbClr val="0070C0"/>
              </a:solidFill>
              <a:uFill>
                <a:solidFill>
                  <a:srgbClr val="FFFFFF"/>
                </a:solidFill>
              </a:uFill>
              <a:latin typeface="Arial" panose="020B0604020202020204" pitchFamily="34" charset="0"/>
              <a:cs typeface="Arial" panose="020B0604020202020204" pitchFamily="34" charset="0"/>
            </a:endParaRPr>
          </a:p>
        </p:txBody>
      </p:sp>
      <p:sp>
        <p:nvSpPr>
          <p:cNvPr id="6" name="CustomShape 3"/>
          <p:cNvSpPr/>
          <p:nvPr/>
        </p:nvSpPr>
        <p:spPr>
          <a:xfrm>
            <a:off x="687520" y="1739768"/>
            <a:ext cx="7990891" cy="4383360"/>
          </a:xfrm>
          <a:prstGeom prst="rect">
            <a:avLst/>
          </a:prstGeom>
          <a:noFill/>
          <a:ln>
            <a:noFill/>
          </a:ln>
        </p:spPr>
        <p:style>
          <a:lnRef idx="0">
            <a:scrgbClr r="0" g="0" b="0"/>
          </a:lnRef>
          <a:fillRef idx="0">
            <a:scrgbClr r="0" g="0" b="0"/>
          </a:fillRef>
          <a:effectRef idx="0">
            <a:scrgbClr r="0" g="0" b="0"/>
          </a:effectRef>
          <a:fontRef idx="minor"/>
        </p:style>
      </p:sp>
      <p:sp>
        <p:nvSpPr>
          <p:cNvPr id="2" name="CasellaDiTesto 1"/>
          <p:cNvSpPr txBox="1"/>
          <p:nvPr/>
        </p:nvSpPr>
        <p:spPr>
          <a:xfrm>
            <a:off x="5580112" y="41219"/>
            <a:ext cx="1641796" cy="461665"/>
          </a:xfrm>
          <a:prstGeom prst="rect">
            <a:avLst/>
          </a:prstGeom>
          <a:noFill/>
        </p:spPr>
        <p:txBody>
          <a:bodyPr wrap="none" rtlCol="0">
            <a:spAutoFit/>
          </a:bodyPr>
          <a:lstStyle/>
          <a:p>
            <a:r>
              <a:rPr lang="it-IT" sz="2400" b="1" dirty="0" smtClean="0">
                <a:solidFill>
                  <a:schemeClr val="bg2">
                    <a:lumMod val="40000"/>
                    <a:lumOff val="60000"/>
                  </a:schemeClr>
                </a:solidFill>
                <a:latin typeface="Arial" panose="020B0604020202020204" pitchFamily="34" charset="0"/>
                <a:cs typeface="Arial" panose="020B0604020202020204" pitchFamily="34" charset="0"/>
              </a:rPr>
              <a:t>Premessa</a:t>
            </a:r>
            <a:endParaRPr lang="it-IT" sz="2400" b="1" dirty="0">
              <a:solidFill>
                <a:schemeClr val="bg2">
                  <a:lumMod val="40000"/>
                  <a:lumOff val="60000"/>
                </a:schemeClr>
              </a:solidFill>
              <a:latin typeface="Arial" panose="020B0604020202020204" pitchFamily="34" charset="0"/>
              <a:cs typeface="Arial" panose="020B0604020202020204" pitchFamily="34" charset="0"/>
            </a:endParaRPr>
          </a:p>
        </p:txBody>
      </p:sp>
      <p:pic>
        <p:nvPicPr>
          <p:cNvPr id="1026" name="Picture 2" descr="Risultati immagini per ricadute sanità"/>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635728"/>
            <a:ext cx="3168352" cy="3113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16869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83568" y="4437112"/>
            <a:ext cx="7776864" cy="1569660"/>
          </a:xfrm>
          <a:prstGeom prst="rect">
            <a:avLst/>
          </a:prstGeom>
        </p:spPr>
        <p:txBody>
          <a:bodyPr wrap="square">
            <a:spAutoFit/>
          </a:bodyPr>
          <a:lstStyle/>
          <a:p>
            <a:pPr algn="just">
              <a:defRPr/>
            </a:pPr>
            <a:r>
              <a:rPr lang="it-IT" altLang="it-IT" sz="3200" b="1" dirty="0">
                <a:ln w="12700">
                  <a:solidFill>
                    <a:schemeClr val="accent3">
                      <a:lumMod val="50000"/>
                    </a:schemeClr>
                  </a:solidFill>
                  <a:prstDash val="solid"/>
                </a:ln>
                <a:solidFill>
                  <a:srgbClr val="669900"/>
                </a:solidFill>
                <a:effectLst>
                  <a:innerShdw blurRad="177800">
                    <a:schemeClr val="accent3">
                      <a:lumMod val="50000"/>
                    </a:schemeClr>
                  </a:innerShdw>
                </a:effectLst>
                <a:latin typeface="Arial" panose="020B0604020202020204" pitchFamily="34" charset="0"/>
                <a:cs typeface="Arial" panose="020B0604020202020204" pitchFamily="34" charset="0"/>
              </a:rPr>
              <a:t>8. Il tempo della comunicazione tra medico e paziente costituisce tempo di </a:t>
            </a:r>
            <a:r>
              <a:rPr lang="it-IT" altLang="it-IT" sz="3200" b="1" dirty="0" smtClean="0">
                <a:ln w="12700">
                  <a:solidFill>
                    <a:schemeClr val="accent3">
                      <a:lumMod val="50000"/>
                    </a:schemeClr>
                  </a:solidFill>
                  <a:prstDash val="solid"/>
                </a:ln>
                <a:solidFill>
                  <a:srgbClr val="669900"/>
                </a:solidFill>
                <a:effectLst>
                  <a:innerShdw blurRad="177800">
                    <a:schemeClr val="accent3">
                      <a:lumMod val="50000"/>
                    </a:schemeClr>
                  </a:innerShdw>
                </a:effectLst>
                <a:latin typeface="Arial" panose="020B0604020202020204" pitchFamily="34" charset="0"/>
                <a:cs typeface="Arial" panose="020B0604020202020204" pitchFamily="34" charset="0"/>
              </a:rPr>
              <a:t>cura… 		</a:t>
            </a:r>
            <a:endParaRPr lang="it-IT" altLang="it-IT" sz="4000" b="1" dirty="0">
              <a:ln w="12700">
                <a:solidFill>
                  <a:schemeClr val="accent3">
                    <a:lumMod val="50000"/>
                  </a:schemeClr>
                </a:solidFill>
                <a:prstDash val="solid"/>
              </a:ln>
              <a:solidFill>
                <a:srgbClr val="669900"/>
              </a:solidFill>
              <a:effectLst>
                <a:innerShdw blurRad="177800">
                  <a:schemeClr val="accent3">
                    <a:lumMod val="50000"/>
                  </a:schemeClr>
                </a:innerShdw>
              </a:effectLst>
              <a:latin typeface="Arial" panose="020B0604020202020204" pitchFamily="34" charset="0"/>
              <a:cs typeface="Arial" panose="020B0604020202020204" pitchFamily="34" charset="0"/>
            </a:endParaRPr>
          </a:p>
        </p:txBody>
      </p:sp>
      <p:sp>
        <p:nvSpPr>
          <p:cNvPr id="4" name="Rettangolo 3"/>
          <p:cNvSpPr/>
          <p:nvPr/>
        </p:nvSpPr>
        <p:spPr>
          <a:xfrm>
            <a:off x="575556" y="1133334"/>
            <a:ext cx="7992888" cy="1923604"/>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it-IT" sz="3900" b="1" cap="none" spc="0" dirty="0" smtClean="0">
                <a:ln w="11430"/>
                <a:solidFill>
                  <a:srgbClr val="99CC00"/>
                </a:solidFill>
                <a:effectLst>
                  <a:outerShdw blurRad="50800" dist="39000" dir="5460000" algn="tl">
                    <a:srgbClr val="000000">
                      <a:alpha val="38000"/>
                    </a:srgbClr>
                  </a:outerShdw>
                </a:effectLst>
                <a:latin typeface="Arial" pitchFamily="34" charset="0"/>
                <a:cs typeface="Arial" pitchFamily="34" charset="0"/>
              </a:rPr>
              <a:t>L’IMPORTANZA </a:t>
            </a:r>
          </a:p>
          <a:p>
            <a:pPr algn="ctr"/>
            <a:r>
              <a:rPr lang="it-IT" sz="3900" b="1" cap="none" spc="0" dirty="0" smtClean="0">
                <a:ln w="11430"/>
                <a:solidFill>
                  <a:srgbClr val="99CC00"/>
                </a:solidFill>
                <a:effectLst>
                  <a:outerShdw blurRad="50800" dist="39000" dir="5460000" algn="tl">
                    <a:srgbClr val="000000">
                      <a:alpha val="38000"/>
                    </a:srgbClr>
                  </a:outerShdw>
                </a:effectLst>
                <a:latin typeface="Arial" pitchFamily="34" charset="0"/>
                <a:cs typeface="Arial" pitchFamily="34" charset="0"/>
              </a:rPr>
              <a:t>della COMUNICAZIONE </a:t>
            </a:r>
          </a:p>
          <a:p>
            <a:pPr algn="ctr"/>
            <a:r>
              <a:rPr lang="it-IT" sz="4000" b="1" dirty="0" smtClean="0">
                <a:ln w="12700">
                  <a:solidFill>
                    <a:schemeClr val="accent1"/>
                  </a:solidFill>
                  <a:prstDash val="solid"/>
                </a:ln>
                <a:solidFill>
                  <a:srgbClr val="669900"/>
                </a:solidFill>
                <a:effectLst>
                  <a:outerShdw dist="38100" dir="2640000" algn="bl" rotWithShape="0">
                    <a:schemeClr val="accent1"/>
                  </a:outerShdw>
                </a:effectLst>
                <a:latin typeface="Arial" panose="020B0604020202020204" pitchFamily="34" charset="0"/>
                <a:cs typeface="Arial" panose="020B0604020202020204" pitchFamily="34" charset="0"/>
              </a:rPr>
              <a:t>(l’ottavo </a:t>
            </a:r>
            <a:r>
              <a:rPr lang="it-IT" sz="4000" b="1" dirty="0">
                <a:ln w="12700">
                  <a:solidFill>
                    <a:schemeClr val="accent1"/>
                  </a:solidFill>
                  <a:prstDash val="solid"/>
                </a:ln>
                <a:solidFill>
                  <a:srgbClr val="669900"/>
                </a:solidFill>
                <a:effectLst>
                  <a:outerShdw dist="38100" dir="2640000" algn="bl" rotWithShape="0">
                    <a:schemeClr val="accent1"/>
                  </a:outerShdw>
                </a:effectLst>
                <a:latin typeface="Arial" panose="020B0604020202020204" pitchFamily="34" charset="0"/>
                <a:cs typeface="Arial" panose="020B0604020202020204" pitchFamily="34" charset="0"/>
              </a:rPr>
              <a:t>comma </a:t>
            </a:r>
            <a:r>
              <a:rPr lang="it-IT" sz="4000" b="1" dirty="0" smtClean="0">
                <a:ln w="12700">
                  <a:solidFill>
                    <a:schemeClr val="accent1"/>
                  </a:solidFill>
                  <a:prstDash val="solid"/>
                </a:ln>
                <a:solidFill>
                  <a:srgbClr val="669900"/>
                </a:solidFill>
                <a:effectLst>
                  <a:outerShdw dist="38100" dir="2640000" algn="bl" rotWithShape="0">
                    <a:schemeClr val="accent1"/>
                  </a:outerShdw>
                </a:effectLst>
                <a:latin typeface="Arial" panose="020B0604020202020204" pitchFamily="34" charset="0"/>
                <a:cs typeface="Arial" panose="020B0604020202020204" pitchFamily="34" charset="0"/>
              </a:rPr>
              <a:t>dell’articolo 1):</a:t>
            </a:r>
            <a:endParaRPr lang="it-IT" sz="3900" b="1" cap="none" spc="0" dirty="0">
              <a:ln w="11430"/>
              <a:solidFill>
                <a:srgbClr val="669900"/>
              </a:solidFill>
              <a:effectLst>
                <a:outerShdw blurRad="50800" dist="39000" dir="5460000" algn="tl">
                  <a:srgbClr val="000000">
                    <a:alpha val="38000"/>
                  </a:srgbClr>
                </a:outerShdw>
              </a:effectLst>
              <a:latin typeface="Arial" pitchFamily="34" charset="0"/>
              <a:cs typeface="Arial" pitchFamily="34" charset="0"/>
            </a:endParaRPr>
          </a:p>
        </p:txBody>
      </p:sp>
      <p:sp>
        <p:nvSpPr>
          <p:cNvPr id="5" name="CasellaDiTesto 4"/>
          <p:cNvSpPr txBox="1"/>
          <p:nvPr/>
        </p:nvSpPr>
        <p:spPr>
          <a:xfrm>
            <a:off x="5652120" y="116632"/>
            <a:ext cx="1418978" cy="369332"/>
          </a:xfrm>
          <a:prstGeom prst="rect">
            <a:avLst/>
          </a:prstGeom>
          <a:noFill/>
        </p:spPr>
        <p:txBody>
          <a:bodyPr wrap="none" rtlCol="0">
            <a:spAutoFit/>
          </a:bodyPr>
          <a:lstStyle/>
          <a:p>
            <a:r>
              <a:rPr lang="it-IT" b="1" dirty="0" smtClean="0">
                <a:solidFill>
                  <a:srgbClr val="99CC00"/>
                </a:solidFill>
                <a:latin typeface="Arial" panose="020B0604020202020204" pitchFamily="34" charset="0"/>
                <a:cs typeface="Arial" panose="020B0604020202020204" pitchFamily="34" charset="0"/>
              </a:rPr>
              <a:t>L. 219/2017</a:t>
            </a:r>
            <a:endParaRPr lang="it-IT" b="1" dirty="0">
              <a:solidFill>
                <a:srgbClr val="99CC00"/>
              </a:solidFill>
              <a:latin typeface="Arial" panose="020B0604020202020204" pitchFamily="34" charset="0"/>
              <a:cs typeface="Arial" panose="020B0604020202020204" pitchFamily="34" charset="0"/>
            </a:endParaRPr>
          </a:p>
        </p:txBody>
      </p:sp>
      <p:sp>
        <p:nvSpPr>
          <p:cNvPr id="3" name="Freccia in giù 2"/>
          <p:cNvSpPr/>
          <p:nvPr/>
        </p:nvSpPr>
        <p:spPr>
          <a:xfrm>
            <a:off x="3779912" y="3199004"/>
            <a:ext cx="1944216" cy="1238108"/>
          </a:xfrm>
          <a:prstGeom prst="downArrow">
            <a:avLst/>
          </a:prstGeom>
          <a:gradFill>
            <a:gsLst>
              <a:gs pos="0">
                <a:srgbClr val="99CC00"/>
              </a:gs>
              <a:gs pos="62000">
                <a:schemeClr val="bg1"/>
              </a:gs>
              <a:gs pos="100000">
                <a:schemeClr val="accent1">
                  <a:lumMod val="75000"/>
                </a:schemeClr>
              </a:gs>
            </a:gsLst>
            <a:lin ang="5400000" scaled="0"/>
          </a:gra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Rettangolo 5"/>
          <p:cNvSpPr/>
          <p:nvPr/>
        </p:nvSpPr>
        <p:spPr>
          <a:xfrm>
            <a:off x="3713114" y="5771928"/>
            <a:ext cx="2077813" cy="584775"/>
          </a:xfrm>
          <a:prstGeom prst="rect">
            <a:avLst/>
          </a:prstGeom>
        </p:spPr>
        <p:txBody>
          <a:bodyPr wrap="none">
            <a:spAutoFit/>
          </a:bodyPr>
          <a:lstStyle/>
          <a:p>
            <a:pPr algn="just">
              <a:defRPr/>
            </a:pPr>
            <a:r>
              <a:rPr lang="it-IT" altLang="it-IT" sz="32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Arial" panose="020B0604020202020204" pitchFamily="34" charset="0"/>
                <a:cs typeface="Arial" panose="020B0604020202020204" pitchFamily="34" charset="0"/>
              </a:rPr>
              <a:t>RISORSE</a:t>
            </a:r>
            <a:endParaRPr lang="it-IT" altLang="it-IT" sz="3200" b="1" dirty="0">
              <a:ln w="12700">
                <a:solidFill>
                  <a:schemeClr val="accent3">
                    <a:lumMod val="50000"/>
                  </a:schemeClr>
                </a:solidFill>
                <a:prstDash val="solid"/>
              </a:ln>
              <a:solidFill>
                <a:srgbClr val="669900"/>
              </a:solidFill>
              <a:effectLst>
                <a:innerShdw blurRad="177800">
                  <a:schemeClr val="accent3">
                    <a:lumMod val="50000"/>
                  </a:schemeClr>
                </a:innerShdw>
              </a:effectLst>
              <a:latin typeface="Arial" panose="020B0604020202020204" pitchFamily="34" charset="0"/>
              <a:cs typeface="Arial" panose="020B0604020202020204" pitchFamily="34" charset="0"/>
            </a:endParaRPr>
          </a:p>
        </p:txBody>
      </p:sp>
      <p:sp>
        <p:nvSpPr>
          <p:cNvPr id="7" name="CasellaDiTesto 6"/>
          <p:cNvSpPr txBox="1"/>
          <p:nvPr/>
        </p:nvSpPr>
        <p:spPr>
          <a:xfrm>
            <a:off x="467544" y="452823"/>
            <a:ext cx="4403770" cy="523220"/>
          </a:xfrm>
          <a:prstGeom prst="rect">
            <a:avLst/>
          </a:prstGeom>
          <a:noFill/>
        </p:spPr>
        <p:txBody>
          <a:bodyPr wrap="none" rtlCol="0">
            <a:spAutoFit/>
          </a:bodyPr>
          <a:lstStyle/>
          <a:p>
            <a:r>
              <a:rPr lang="it-IT" sz="2700" dirty="0" smtClean="0">
                <a:solidFill>
                  <a:schemeClr val="accent1">
                    <a:lumMod val="75000"/>
                  </a:schemeClr>
                </a:solidFill>
                <a:latin typeface="Arial" panose="020B0604020202020204" pitchFamily="34" charset="0"/>
                <a:cs typeface="Arial" panose="020B0604020202020204" pitchFamily="34" charset="0"/>
              </a:rPr>
              <a:t>Altro punto fondamentale: </a:t>
            </a:r>
            <a:endParaRPr lang="it-IT" sz="2700" dirty="0">
              <a:solidFill>
                <a:schemeClr val="accent1">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325378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83568" y="764704"/>
            <a:ext cx="7920881" cy="6247864"/>
          </a:xfrm>
          <a:prstGeom prst="rect">
            <a:avLst/>
          </a:prstGeom>
        </p:spPr>
        <p:txBody>
          <a:bodyPr wrap="square">
            <a:spAutoFit/>
          </a:bodyPr>
          <a:lstStyle/>
          <a:p>
            <a:pPr algn="just">
              <a:defRPr/>
            </a:pPr>
            <a:r>
              <a:rPr lang="it-IT" altLang="it-IT" sz="2400" dirty="0">
                <a:solidFill>
                  <a:srgbClr val="99CC00"/>
                </a:solidFill>
                <a:latin typeface="Arial" panose="020B0604020202020204" pitchFamily="34" charset="0"/>
                <a:cs typeface="Arial" panose="020B0604020202020204" pitchFamily="34" charset="0"/>
              </a:rPr>
              <a:t>9. Ogni struttura sanitaria pubblica o privata garantisce con proprie modalità organizzative la piena e corretta attuazione dei principi di cui alla presente legge, assicurando l’informazione necessaria ai pazienti e l’adeguata formazione del personale. </a:t>
            </a:r>
            <a:r>
              <a:rPr lang="it-IT" altLang="it-IT" sz="2400" dirty="0" smtClean="0">
                <a:solidFill>
                  <a:srgbClr val="99CC00"/>
                </a:solidFill>
                <a:latin typeface="Arial" panose="020B0604020202020204" pitchFamily="34" charset="0"/>
                <a:cs typeface="Arial" panose="020B0604020202020204" pitchFamily="34" charset="0"/>
              </a:rPr>
              <a:t>  </a:t>
            </a:r>
            <a:r>
              <a:rPr lang="it-IT" altLang="it-IT" sz="2400" u="sng" dirty="0" smtClean="0">
                <a:solidFill>
                  <a:srgbClr val="669900"/>
                </a:solidFill>
                <a:latin typeface="Arial" panose="020B0604020202020204" pitchFamily="34" charset="0"/>
                <a:cs typeface="Arial" panose="020B0604020202020204" pitchFamily="34" charset="0"/>
              </a:rPr>
              <a:t>FORMAZIONE!</a:t>
            </a:r>
          </a:p>
          <a:p>
            <a:pPr algn="just">
              <a:defRPr/>
            </a:pPr>
            <a:endParaRPr lang="it-IT" altLang="it-IT" sz="2400" u="sng" dirty="0">
              <a:solidFill>
                <a:srgbClr val="99CC00"/>
              </a:solidFill>
              <a:latin typeface="Arial" panose="020B0604020202020204" pitchFamily="34" charset="0"/>
              <a:cs typeface="Arial" panose="020B0604020202020204" pitchFamily="34" charset="0"/>
            </a:endParaRPr>
          </a:p>
          <a:p>
            <a:pPr algn="just">
              <a:defRPr/>
            </a:pPr>
            <a:endParaRPr lang="it-IT" altLang="it-IT" sz="800" dirty="0">
              <a:solidFill>
                <a:srgbClr val="3366FF"/>
              </a:solidFill>
              <a:latin typeface="Arial" panose="020B0604020202020204" pitchFamily="34" charset="0"/>
              <a:cs typeface="Arial" panose="020B0604020202020204" pitchFamily="34" charset="0"/>
            </a:endParaRPr>
          </a:p>
          <a:p>
            <a:pPr algn="just">
              <a:defRPr/>
            </a:pPr>
            <a:r>
              <a:rPr lang="it-IT" altLang="it-IT" sz="2400" b="1" dirty="0">
                <a:solidFill>
                  <a:srgbClr val="669900"/>
                </a:solidFill>
                <a:latin typeface="Arial" panose="020B0604020202020204" pitchFamily="34" charset="0"/>
                <a:cs typeface="Arial" panose="020B0604020202020204" pitchFamily="34" charset="0"/>
              </a:rPr>
              <a:t>10. La formazione iniziale e continua dei medici e degli altri esercenti le professioni sanitarie comprende la formazione in materia di relazione e di comunicazione con il paziente, di terapia del dolore e di cure palliative.  </a:t>
            </a:r>
            <a:r>
              <a:rPr lang="it-IT" altLang="it-IT" sz="2400" b="1" dirty="0" smtClean="0">
                <a:solidFill>
                  <a:srgbClr val="669900"/>
                </a:solidFill>
                <a:latin typeface="Arial" panose="020B0604020202020204" pitchFamily="34" charset="0"/>
                <a:cs typeface="Arial" panose="020B0604020202020204" pitchFamily="34" charset="0"/>
              </a:rPr>
              <a:t>                               </a:t>
            </a:r>
            <a:r>
              <a:rPr lang="it-IT" altLang="it-IT" sz="2400" u="sng" dirty="0" smtClean="0">
                <a:solidFill>
                  <a:srgbClr val="669900"/>
                </a:solidFill>
                <a:latin typeface="Arial" panose="020B0604020202020204" pitchFamily="34" charset="0"/>
                <a:cs typeface="Arial" panose="020B0604020202020204" pitchFamily="34" charset="0"/>
              </a:rPr>
              <a:t>L’UNIVERSITÀ!</a:t>
            </a:r>
          </a:p>
          <a:p>
            <a:pPr algn="just">
              <a:defRPr/>
            </a:pPr>
            <a:endParaRPr lang="it-IT" altLang="it-IT" sz="2400" u="sng" dirty="0">
              <a:solidFill>
                <a:srgbClr val="669900"/>
              </a:solidFill>
              <a:latin typeface="Arial" panose="020B0604020202020204" pitchFamily="34" charset="0"/>
              <a:cs typeface="Arial" panose="020B0604020202020204" pitchFamily="34" charset="0"/>
            </a:endParaRPr>
          </a:p>
          <a:p>
            <a:pPr algn="just">
              <a:defRPr/>
            </a:pPr>
            <a:r>
              <a:rPr lang="it-IT" altLang="it-IT" sz="2400" dirty="0" smtClean="0">
                <a:solidFill>
                  <a:srgbClr val="669900"/>
                </a:solidFill>
                <a:latin typeface="Arial" panose="020B0604020202020204" pitchFamily="34" charset="0"/>
                <a:cs typeface="Arial" panose="020B0604020202020204" pitchFamily="34" charset="0"/>
              </a:rPr>
              <a:t>11</a:t>
            </a:r>
            <a:r>
              <a:rPr lang="it-IT" altLang="it-IT" sz="2400" dirty="0">
                <a:solidFill>
                  <a:srgbClr val="669900"/>
                </a:solidFill>
                <a:latin typeface="Arial" panose="020B0604020202020204" pitchFamily="34" charset="0"/>
                <a:cs typeface="Arial" panose="020B0604020202020204" pitchFamily="34" charset="0"/>
              </a:rPr>
              <a:t>. È fatta salva l’applicazione delle norme speciali che disciplinano l’acquisizione del consenso informato per determinati atti o trattamenti sanitari. </a:t>
            </a:r>
          </a:p>
          <a:p>
            <a:pPr algn="just">
              <a:defRPr/>
            </a:pPr>
            <a:r>
              <a:rPr lang="it-IT" altLang="it-IT" sz="2400" dirty="0">
                <a:solidFill>
                  <a:srgbClr val="669900"/>
                </a:solidFill>
                <a:latin typeface="Arial" panose="020B0604020202020204" pitchFamily="34" charset="0"/>
                <a:cs typeface="Arial" panose="020B0604020202020204" pitchFamily="34" charset="0"/>
              </a:rPr>
              <a:t> </a:t>
            </a:r>
            <a:endParaRPr lang="it-IT" sz="2400" dirty="0">
              <a:solidFill>
                <a:srgbClr val="669900"/>
              </a:solidFill>
              <a:latin typeface="Arial" panose="020B0604020202020204" pitchFamily="34" charset="0"/>
              <a:cs typeface="Arial" panose="020B0604020202020204" pitchFamily="34" charset="0"/>
            </a:endParaRPr>
          </a:p>
        </p:txBody>
      </p:sp>
      <p:sp>
        <p:nvSpPr>
          <p:cNvPr id="3" name="CasellaDiTesto 2"/>
          <p:cNvSpPr txBox="1"/>
          <p:nvPr/>
        </p:nvSpPr>
        <p:spPr>
          <a:xfrm>
            <a:off x="5652120" y="116632"/>
            <a:ext cx="1418978" cy="369332"/>
          </a:xfrm>
          <a:prstGeom prst="rect">
            <a:avLst/>
          </a:prstGeom>
          <a:noFill/>
        </p:spPr>
        <p:txBody>
          <a:bodyPr wrap="none" rtlCol="0">
            <a:spAutoFit/>
          </a:bodyPr>
          <a:lstStyle/>
          <a:p>
            <a:r>
              <a:rPr lang="it-IT" b="1" dirty="0" smtClean="0">
                <a:solidFill>
                  <a:srgbClr val="99CC00"/>
                </a:solidFill>
                <a:latin typeface="Arial" panose="020B0604020202020204" pitchFamily="34" charset="0"/>
                <a:cs typeface="Arial" panose="020B0604020202020204" pitchFamily="34" charset="0"/>
              </a:rPr>
              <a:t>L.</a:t>
            </a:r>
            <a:r>
              <a:rPr lang="it-IT" b="1" dirty="0" smtClean="0">
                <a:solidFill>
                  <a:srgbClr val="CCECFF"/>
                </a:solidFill>
                <a:latin typeface="Arial" panose="020B0604020202020204" pitchFamily="34" charset="0"/>
                <a:cs typeface="Arial" panose="020B0604020202020204" pitchFamily="34" charset="0"/>
              </a:rPr>
              <a:t> </a:t>
            </a:r>
            <a:r>
              <a:rPr lang="it-IT" b="1" dirty="0" smtClean="0">
                <a:solidFill>
                  <a:srgbClr val="99CC00"/>
                </a:solidFill>
                <a:latin typeface="Arial" panose="020B0604020202020204" pitchFamily="34" charset="0"/>
                <a:cs typeface="Arial" panose="020B0604020202020204" pitchFamily="34" charset="0"/>
              </a:rPr>
              <a:t>219/2017</a:t>
            </a:r>
            <a:endParaRPr lang="it-IT" b="1" dirty="0">
              <a:solidFill>
                <a:srgbClr val="99CC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963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2"/>
          <p:cNvSpPr txBox="1">
            <a:spLocks noChangeArrowheads="1"/>
          </p:cNvSpPr>
          <p:nvPr/>
        </p:nvSpPr>
        <p:spPr bwMode="auto">
          <a:xfrm>
            <a:off x="3240088" y="3983038"/>
            <a:ext cx="130175"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it-IT" altLang="it-IT" sz="1800"/>
          </a:p>
        </p:txBody>
      </p:sp>
      <p:sp>
        <p:nvSpPr>
          <p:cNvPr id="3" name="Rectangle 2"/>
          <p:cNvSpPr>
            <a:spLocks noChangeArrowheads="1"/>
          </p:cNvSpPr>
          <p:nvPr/>
        </p:nvSpPr>
        <p:spPr bwMode="auto">
          <a:xfrm>
            <a:off x="467544" y="620688"/>
            <a:ext cx="8208911" cy="6047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a:defRPr/>
            </a:pPr>
            <a:r>
              <a:rPr lang="it-IT" altLang="it-IT" sz="3200" b="1" dirty="0">
                <a:ln w="12700">
                  <a:solidFill>
                    <a:schemeClr val="accent3">
                      <a:lumMod val="50000"/>
                    </a:schemeClr>
                  </a:solidFill>
                  <a:prstDash val="solid"/>
                </a:ln>
                <a:solidFill>
                  <a:srgbClr val="669900"/>
                </a:solidFill>
                <a:effectLst>
                  <a:innerShdw blurRad="177800">
                    <a:schemeClr val="accent3">
                      <a:lumMod val="50000"/>
                    </a:schemeClr>
                  </a:innerShdw>
                </a:effectLst>
                <a:latin typeface="Arial" panose="020B0604020202020204" pitchFamily="34" charset="0"/>
                <a:cs typeface="Arial" panose="020B0604020202020204" pitchFamily="34" charset="0"/>
              </a:rPr>
              <a:t>Art. 2 </a:t>
            </a:r>
          </a:p>
          <a:p>
            <a:pPr algn="ctr">
              <a:defRPr/>
            </a:pPr>
            <a:r>
              <a:rPr lang="it-IT" altLang="it-IT" sz="3200" b="1" dirty="0" smtClean="0">
                <a:ln w="12700">
                  <a:solidFill>
                    <a:schemeClr val="accent3">
                      <a:lumMod val="50000"/>
                    </a:schemeClr>
                  </a:solidFill>
                  <a:prstDash val="solid"/>
                </a:ln>
                <a:solidFill>
                  <a:srgbClr val="669900"/>
                </a:solidFill>
                <a:effectLst>
                  <a:innerShdw blurRad="177800">
                    <a:schemeClr val="accent3">
                      <a:lumMod val="50000"/>
                    </a:schemeClr>
                  </a:innerShdw>
                </a:effectLst>
                <a:latin typeface="Arial" panose="020B0604020202020204" pitchFamily="34" charset="0"/>
                <a:cs typeface="Arial" panose="020B0604020202020204" pitchFamily="34" charset="0"/>
              </a:rPr>
              <a:t>Terapia </a:t>
            </a:r>
            <a:r>
              <a:rPr lang="it-IT" altLang="it-IT" sz="3200" b="1" dirty="0">
                <a:ln w="12700">
                  <a:solidFill>
                    <a:schemeClr val="accent3">
                      <a:lumMod val="50000"/>
                    </a:schemeClr>
                  </a:solidFill>
                  <a:prstDash val="solid"/>
                </a:ln>
                <a:solidFill>
                  <a:srgbClr val="669900"/>
                </a:solidFill>
                <a:effectLst>
                  <a:innerShdw blurRad="177800">
                    <a:schemeClr val="accent3">
                      <a:lumMod val="50000"/>
                    </a:schemeClr>
                  </a:innerShdw>
                </a:effectLst>
                <a:latin typeface="Arial" panose="020B0604020202020204" pitchFamily="34" charset="0"/>
                <a:cs typeface="Arial" panose="020B0604020202020204" pitchFamily="34" charset="0"/>
              </a:rPr>
              <a:t>del dolore, divieto di ostinazione irragionevole </a:t>
            </a:r>
            <a:r>
              <a:rPr lang="it-IT" altLang="it-IT" sz="3200" b="1" dirty="0" smtClean="0">
                <a:ln w="12700">
                  <a:solidFill>
                    <a:schemeClr val="accent3">
                      <a:lumMod val="50000"/>
                    </a:schemeClr>
                  </a:solidFill>
                  <a:prstDash val="solid"/>
                </a:ln>
                <a:solidFill>
                  <a:srgbClr val="669900"/>
                </a:solidFill>
                <a:effectLst>
                  <a:innerShdw blurRad="177800">
                    <a:schemeClr val="accent3">
                      <a:lumMod val="50000"/>
                    </a:schemeClr>
                  </a:innerShdw>
                </a:effectLst>
                <a:latin typeface="Arial" panose="020B0604020202020204" pitchFamily="34" charset="0"/>
                <a:cs typeface="Arial" panose="020B0604020202020204" pitchFamily="34" charset="0"/>
              </a:rPr>
              <a:t>nelle </a:t>
            </a:r>
            <a:r>
              <a:rPr lang="it-IT" altLang="it-IT" sz="3200" b="1" dirty="0">
                <a:ln w="12700">
                  <a:solidFill>
                    <a:schemeClr val="accent3">
                      <a:lumMod val="50000"/>
                    </a:schemeClr>
                  </a:solidFill>
                  <a:prstDash val="solid"/>
                </a:ln>
                <a:solidFill>
                  <a:srgbClr val="669900"/>
                </a:solidFill>
                <a:effectLst>
                  <a:innerShdw blurRad="177800">
                    <a:schemeClr val="accent3">
                      <a:lumMod val="50000"/>
                    </a:schemeClr>
                  </a:innerShdw>
                </a:effectLst>
                <a:latin typeface="Arial" panose="020B0604020202020204" pitchFamily="34" charset="0"/>
                <a:cs typeface="Arial" panose="020B0604020202020204" pitchFamily="34" charset="0"/>
              </a:rPr>
              <a:t>cure e dignità nella fase finale della vita </a:t>
            </a:r>
          </a:p>
          <a:p>
            <a:pPr>
              <a:defRPr/>
            </a:pPr>
            <a:endParaRPr lang="it-IT" altLang="it-IT" sz="800" dirty="0">
              <a:solidFill>
                <a:schemeClr val="bg2">
                  <a:lumMod val="50000"/>
                </a:schemeClr>
              </a:solidFill>
              <a:latin typeface="Arial" panose="020B0604020202020204" pitchFamily="34" charset="0"/>
              <a:cs typeface="Arial" panose="020B0604020202020204" pitchFamily="34" charset="0"/>
            </a:endParaRPr>
          </a:p>
          <a:p>
            <a:pPr algn="just">
              <a:defRPr/>
            </a:pPr>
            <a:r>
              <a:rPr lang="it-IT" altLang="it-IT" sz="2700" dirty="0">
                <a:solidFill>
                  <a:srgbClr val="669900"/>
                </a:solidFill>
                <a:latin typeface="Arial" panose="020B0604020202020204" pitchFamily="34" charset="0"/>
                <a:cs typeface="Arial" panose="020B0604020202020204" pitchFamily="34" charset="0"/>
              </a:rPr>
              <a:t>1. Il medico, avvalendosi di mezzi appropriati allo stato del paziente, deve adoperarsi per alleviarne le sofferenze, anche in caso di rifiuto o di revoca del consenso al trattamento sanitario indicato dal medico. </a:t>
            </a:r>
            <a:r>
              <a:rPr lang="it-IT" altLang="it-IT" sz="2700" b="1" dirty="0">
                <a:solidFill>
                  <a:srgbClr val="669900"/>
                </a:solidFill>
                <a:latin typeface="Arial" panose="020B0604020202020204" pitchFamily="34" charset="0"/>
                <a:cs typeface="Arial" panose="020B0604020202020204" pitchFamily="34" charset="0"/>
              </a:rPr>
              <a:t>A tal fine, è sempre garantita un’appropriata terapia del dolore, con il coinvolgimento del medico di medicina generale e </a:t>
            </a:r>
            <a:r>
              <a:rPr lang="it-IT" altLang="it-IT" sz="2700" b="1" dirty="0" smtClean="0">
                <a:solidFill>
                  <a:srgbClr val="669900"/>
                </a:solidFill>
                <a:latin typeface="Arial" panose="020B0604020202020204" pitchFamily="34" charset="0"/>
                <a:cs typeface="Arial" panose="020B0604020202020204" pitchFamily="34" charset="0"/>
              </a:rPr>
              <a:t>l’erogazione </a:t>
            </a:r>
            <a:r>
              <a:rPr lang="it-IT" altLang="it-IT" sz="2700" b="1" dirty="0">
                <a:solidFill>
                  <a:srgbClr val="669900"/>
                </a:solidFill>
                <a:latin typeface="Arial" panose="020B0604020202020204" pitchFamily="34" charset="0"/>
                <a:cs typeface="Arial" panose="020B0604020202020204" pitchFamily="34" charset="0"/>
              </a:rPr>
              <a:t>delle cure palliative di cui alla legge 15 marzo 2010, n. 38. </a:t>
            </a:r>
          </a:p>
        </p:txBody>
      </p:sp>
      <p:sp>
        <p:nvSpPr>
          <p:cNvPr id="4" name="CasellaDiTesto 3"/>
          <p:cNvSpPr txBox="1"/>
          <p:nvPr/>
        </p:nvSpPr>
        <p:spPr>
          <a:xfrm>
            <a:off x="5652120" y="116632"/>
            <a:ext cx="1418978" cy="369332"/>
          </a:xfrm>
          <a:prstGeom prst="rect">
            <a:avLst/>
          </a:prstGeom>
          <a:noFill/>
        </p:spPr>
        <p:txBody>
          <a:bodyPr wrap="none" rtlCol="0">
            <a:spAutoFit/>
          </a:bodyPr>
          <a:lstStyle/>
          <a:p>
            <a:r>
              <a:rPr lang="it-IT" b="1" dirty="0" smtClean="0">
                <a:solidFill>
                  <a:srgbClr val="99CC00"/>
                </a:solidFill>
                <a:latin typeface="Arial" panose="020B0604020202020204" pitchFamily="34" charset="0"/>
                <a:cs typeface="Arial" panose="020B0604020202020204" pitchFamily="34" charset="0"/>
              </a:rPr>
              <a:t>L. 219/2017</a:t>
            </a:r>
            <a:endParaRPr lang="it-IT" b="1" dirty="0">
              <a:solidFill>
                <a:srgbClr val="99CC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159780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67544" y="620688"/>
            <a:ext cx="8208912" cy="5693866"/>
          </a:xfrm>
          <a:prstGeom prst="rect">
            <a:avLst/>
          </a:prstGeom>
        </p:spPr>
        <p:txBody>
          <a:bodyPr wrap="square">
            <a:spAutoFit/>
          </a:bodyPr>
          <a:lstStyle/>
          <a:p>
            <a:pPr algn="just">
              <a:defRPr/>
            </a:pPr>
            <a:r>
              <a:rPr lang="it-IT" altLang="it-IT" sz="2800" dirty="0">
                <a:solidFill>
                  <a:srgbClr val="669900"/>
                </a:solidFill>
                <a:latin typeface="Arial" panose="020B0604020202020204" pitchFamily="34" charset="0"/>
                <a:cs typeface="Arial" panose="020B0604020202020204" pitchFamily="34" charset="0"/>
              </a:rPr>
              <a:t>2. Nei casi di paziente con prognosi infausta a breve termine o di imminenza di morte, il medico deve astenersi da ogni ostinazione irragionevole nella somministrazione delle cure e dal ricorso a trattamenti inutili o sproporzionati. In presenza di sofferenze refrattarie ai trattamenti sanitari, il medico può ricorrere alla sedazione palliativa profonda continua in associazione con la terapia del dolore, con il consenso del paziente. </a:t>
            </a:r>
          </a:p>
          <a:p>
            <a:pPr algn="just">
              <a:defRPr/>
            </a:pPr>
            <a:r>
              <a:rPr lang="it-IT" altLang="it-IT" sz="2800" dirty="0">
                <a:solidFill>
                  <a:srgbClr val="666633"/>
                </a:solidFill>
                <a:latin typeface="Arial" panose="020B0604020202020204" pitchFamily="34" charset="0"/>
                <a:cs typeface="Arial" panose="020B0604020202020204" pitchFamily="34" charset="0"/>
              </a:rPr>
              <a:t>3.</a:t>
            </a:r>
            <a:r>
              <a:rPr lang="it-IT" altLang="it-IT" sz="2800" dirty="0">
                <a:solidFill>
                  <a:srgbClr val="669900"/>
                </a:solidFill>
                <a:latin typeface="Arial" panose="020B0604020202020204" pitchFamily="34" charset="0"/>
                <a:cs typeface="Arial" panose="020B0604020202020204" pitchFamily="34" charset="0"/>
              </a:rPr>
              <a:t> </a:t>
            </a:r>
            <a:r>
              <a:rPr lang="it-IT" altLang="it-IT" sz="2800" dirty="0">
                <a:solidFill>
                  <a:srgbClr val="666633"/>
                </a:solidFill>
                <a:latin typeface="Arial" panose="020B0604020202020204" pitchFamily="34" charset="0"/>
                <a:cs typeface="Arial" panose="020B0604020202020204" pitchFamily="34" charset="0"/>
              </a:rPr>
              <a:t>Il ricorso alla sedazione palliativa profonda continua o il rifiuto della stessa sono motivati e sono annotati nella cartella clinica e nel fascicolo sanitario elettronico. </a:t>
            </a:r>
          </a:p>
        </p:txBody>
      </p:sp>
      <p:sp>
        <p:nvSpPr>
          <p:cNvPr id="3" name="CasellaDiTesto 2"/>
          <p:cNvSpPr txBox="1"/>
          <p:nvPr/>
        </p:nvSpPr>
        <p:spPr>
          <a:xfrm>
            <a:off x="5652120" y="116632"/>
            <a:ext cx="1418978" cy="369332"/>
          </a:xfrm>
          <a:prstGeom prst="rect">
            <a:avLst/>
          </a:prstGeom>
          <a:noFill/>
        </p:spPr>
        <p:txBody>
          <a:bodyPr wrap="none" rtlCol="0">
            <a:spAutoFit/>
          </a:bodyPr>
          <a:lstStyle/>
          <a:p>
            <a:r>
              <a:rPr lang="it-IT" b="1" dirty="0" smtClean="0">
                <a:solidFill>
                  <a:srgbClr val="92D050"/>
                </a:solidFill>
                <a:latin typeface="Arial" panose="020B0604020202020204" pitchFamily="34" charset="0"/>
                <a:cs typeface="Arial" panose="020B0604020202020204" pitchFamily="34" charset="0"/>
              </a:rPr>
              <a:t>L. 219/2017</a:t>
            </a:r>
            <a:endParaRPr lang="it-IT" b="1" dirty="0">
              <a:solidFill>
                <a:srgbClr val="92D05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919889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ChangeArrowheads="1"/>
          </p:cNvSpPr>
          <p:nvPr/>
        </p:nvSpPr>
        <p:spPr bwMode="auto">
          <a:xfrm>
            <a:off x="1042988" y="4797425"/>
            <a:ext cx="7345362" cy="936625"/>
          </a:xfrm>
          <a:prstGeom prst="rect">
            <a:avLst/>
          </a:prstGeom>
          <a:solidFill>
            <a:srgbClr val="92D050"/>
          </a:solidFill>
          <a:ln w="9525">
            <a:solidFill>
              <a:srgbClr val="336600"/>
            </a:solidFill>
            <a:miter lim="800000"/>
            <a:headEnd/>
            <a:tailEnd/>
          </a:ln>
        </p:spPr>
        <p:txBody>
          <a:bodyPr wrap="none" anchor="ctr"/>
          <a:lstStyle/>
          <a:p>
            <a:endParaRPr lang="it-IT">
              <a:latin typeface="Arial" pitchFamily="34" charset="0"/>
              <a:cs typeface="Arial" pitchFamily="34" charset="0"/>
            </a:endParaRPr>
          </a:p>
        </p:txBody>
      </p:sp>
      <p:sp>
        <p:nvSpPr>
          <p:cNvPr id="4" name="Rectangle 3"/>
          <p:cNvSpPr txBox="1">
            <a:spLocks noChangeArrowheads="1"/>
          </p:cNvSpPr>
          <p:nvPr/>
        </p:nvSpPr>
        <p:spPr>
          <a:xfrm>
            <a:off x="552288" y="908720"/>
            <a:ext cx="8075613" cy="1152525"/>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800" b="1" spc="50" dirty="0">
                <a:ln w="0"/>
                <a:solidFill>
                  <a:srgbClr val="99CC00"/>
                </a:solidFill>
                <a:effectLst>
                  <a:innerShdw blurRad="63500" dist="50800" dir="13500000">
                    <a:srgbClr val="000000">
                      <a:alpha val="50000"/>
                    </a:srgbClr>
                  </a:innerShdw>
                </a:effectLst>
                <a:latin typeface="Arial" pitchFamily="34" charset="0"/>
                <a:cs typeface="Arial" pitchFamily="34" charset="0"/>
              </a:rPr>
              <a:t>La PROPORZIONALIT</a:t>
            </a:r>
            <a:r>
              <a:rPr lang="en-US" sz="2800" b="1" spc="50" dirty="0">
                <a:ln w="0"/>
                <a:solidFill>
                  <a:srgbClr val="99CC00"/>
                </a:solidFill>
                <a:effectLst>
                  <a:innerShdw blurRad="63500" dist="50800" dir="13500000">
                    <a:srgbClr val="000000">
                      <a:alpha val="50000"/>
                    </a:srgbClr>
                  </a:innerShdw>
                </a:effectLst>
                <a:latin typeface="Arial" pitchFamily="34" charset="0"/>
                <a:cs typeface="Arial" pitchFamily="34" charset="0"/>
              </a:rPr>
              <a:t>Á</a:t>
            </a:r>
            <a:r>
              <a:rPr lang="it-IT" sz="2800" b="1" spc="50" dirty="0">
                <a:ln w="0"/>
                <a:solidFill>
                  <a:srgbClr val="99CC00"/>
                </a:solidFill>
                <a:effectLst>
                  <a:innerShdw blurRad="63500" dist="50800" dir="13500000">
                    <a:srgbClr val="000000">
                      <a:alpha val="50000"/>
                    </a:srgbClr>
                  </a:innerShdw>
                </a:effectLst>
                <a:latin typeface="Arial" pitchFamily="34" charset="0"/>
                <a:cs typeface="Arial" pitchFamily="34" charset="0"/>
              </a:rPr>
              <a:t> delle CURE </a:t>
            </a:r>
            <a:endParaRPr lang="it-IT" sz="2800" b="1" spc="50" dirty="0" smtClean="0">
              <a:ln w="0"/>
              <a:solidFill>
                <a:srgbClr val="99CC00"/>
              </a:solidFill>
              <a:effectLst>
                <a:innerShdw blurRad="63500" dist="50800" dir="13500000">
                  <a:srgbClr val="000000">
                    <a:alpha val="50000"/>
                  </a:srgbClr>
                </a:innerShdw>
              </a:effectLst>
              <a:latin typeface="Arial" pitchFamily="34" charset="0"/>
              <a:cs typeface="Arial" pitchFamily="34" charset="0"/>
            </a:endParaRPr>
          </a:p>
          <a:p>
            <a:pPr>
              <a:defRPr/>
            </a:pPr>
            <a:r>
              <a:rPr lang="it-IT" sz="2800" b="1" spc="50" dirty="0" smtClean="0">
                <a:ln w="0"/>
                <a:solidFill>
                  <a:srgbClr val="99CC00"/>
                </a:solidFill>
                <a:effectLst>
                  <a:innerShdw blurRad="63500" dist="50800" dir="13500000">
                    <a:srgbClr val="000000">
                      <a:alpha val="50000"/>
                    </a:srgbClr>
                  </a:innerShdw>
                </a:effectLst>
                <a:latin typeface="Arial" pitchFamily="34" charset="0"/>
                <a:cs typeface="Arial" pitchFamily="34" charset="0"/>
              </a:rPr>
              <a:t>e </a:t>
            </a:r>
            <a:r>
              <a:rPr lang="it-IT" sz="2800" b="1" spc="50" dirty="0">
                <a:ln w="0"/>
                <a:solidFill>
                  <a:srgbClr val="99CC00"/>
                </a:solidFill>
                <a:effectLst>
                  <a:innerShdw blurRad="63500" dist="50800" dir="13500000">
                    <a:srgbClr val="000000">
                      <a:alpha val="50000"/>
                    </a:srgbClr>
                  </a:innerShdw>
                </a:effectLst>
                <a:latin typeface="Arial" pitchFamily="34" charset="0"/>
                <a:cs typeface="Arial" pitchFamily="34" charset="0"/>
              </a:rPr>
              <a:t>l’ACCANIMENTO TERAPEUTICO</a:t>
            </a:r>
          </a:p>
        </p:txBody>
      </p:sp>
      <p:sp>
        <p:nvSpPr>
          <p:cNvPr id="54276" name="Rectangle 3"/>
          <p:cNvSpPr txBox="1">
            <a:spLocks noChangeArrowheads="1"/>
          </p:cNvSpPr>
          <p:nvPr/>
        </p:nvSpPr>
        <p:spPr bwMode="auto">
          <a:xfrm>
            <a:off x="539750" y="1844576"/>
            <a:ext cx="8075613" cy="4176712"/>
          </a:xfrm>
          <a:prstGeom prst="rect">
            <a:avLst/>
          </a:prstGeom>
          <a:gradFill>
            <a:gsLst>
              <a:gs pos="0">
                <a:schemeClr val="bg2">
                  <a:lumMod val="40000"/>
                  <a:lumOff val="60000"/>
                </a:schemeClr>
              </a:gs>
              <a:gs pos="62000">
                <a:srgbClr val="666633">
                  <a:alpha val="33000"/>
                </a:srgbClr>
              </a:gs>
              <a:gs pos="100000">
                <a:srgbClr val="666633">
                  <a:alpha val="0"/>
                </a:srgbClr>
              </a:gs>
            </a:gsLst>
            <a:lin ang="5400000" scaled="0"/>
          </a:gradFill>
          <a:ln w="9525">
            <a:noFill/>
            <a:miter lim="800000"/>
            <a:headEnd/>
            <a:tailEnd/>
          </a:ln>
          <a:effectLst/>
          <a:extLst/>
        </p:spPr>
        <p:txBody>
          <a:bodyPr/>
          <a:lstStyle>
            <a:lvl1pPr marL="273050" indent="-273050"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spcBef>
                <a:spcPct val="20000"/>
              </a:spcBef>
              <a:buFont typeface="Wingdings" pitchFamily="2" charset="2"/>
              <a:buNone/>
            </a:pPr>
            <a:r>
              <a:rPr lang="it-IT" sz="3200" b="1">
                <a:latin typeface="Arial" pitchFamily="34" charset="0"/>
                <a:cs typeface="Arial" pitchFamily="34" charset="0"/>
              </a:rPr>
              <a:t>	</a:t>
            </a:r>
            <a:endParaRPr lang="it-IT" sz="3200" b="1" i="1">
              <a:latin typeface="Arial" pitchFamily="34" charset="0"/>
              <a:cs typeface="Arial" pitchFamily="34" charset="0"/>
            </a:endParaRPr>
          </a:p>
        </p:txBody>
      </p:sp>
      <p:sp>
        <p:nvSpPr>
          <p:cNvPr id="54277" name="Text Box 5"/>
          <p:cNvSpPr txBox="1">
            <a:spLocks noChangeArrowheads="1"/>
          </p:cNvSpPr>
          <p:nvPr/>
        </p:nvSpPr>
        <p:spPr bwMode="auto">
          <a:xfrm>
            <a:off x="1042988" y="4978623"/>
            <a:ext cx="7345362" cy="538609"/>
          </a:xfrm>
          <a:prstGeom prst="rect">
            <a:avLst/>
          </a:prstGeom>
          <a:solidFill>
            <a:srgbClr val="99CC00"/>
          </a:solidFill>
          <a:ln>
            <a:noFill/>
          </a:ln>
          <a:effectLst/>
          <a:extLst/>
        </p:spPr>
        <p:txBody>
          <a:bodyPr wrap="square">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r>
              <a:rPr lang="it-IT" sz="2900" b="1" dirty="0" smtClean="0">
                <a:solidFill>
                  <a:srgbClr val="669900"/>
                </a:solidFill>
                <a:effectLst>
                  <a:outerShdw blurRad="38100" dist="38100" dir="2700000" algn="tl">
                    <a:srgbClr val="000000">
                      <a:alpha val="43137"/>
                    </a:srgbClr>
                  </a:outerShdw>
                </a:effectLst>
                <a:latin typeface="Arial" pitchFamily="34" charset="0"/>
                <a:cs typeface="Arial" pitchFamily="34" charset="0"/>
              </a:rPr>
              <a:t>E cos’è ACCANIMENTO TERAPEUTICO?</a:t>
            </a:r>
            <a:endParaRPr lang="it-IT" sz="2900" b="1" dirty="0">
              <a:solidFill>
                <a:srgbClr val="669900"/>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Text Box 6"/>
          <p:cNvSpPr txBox="1">
            <a:spLocks noChangeArrowheads="1"/>
          </p:cNvSpPr>
          <p:nvPr/>
        </p:nvSpPr>
        <p:spPr bwMode="auto">
          <a:xfrm>
            <a:off x="539750" y="2293129"/>
            <a:ext cx="8135938" cy="2215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457200" indent="-457200">
              <a:buClr>
                <a:srgbClr val="669900"/>
              </a:buClr>
              <a:buFont typeface="Wingdings" panose="05000000000000000000" pitchFamily="2" charset="2"/>
              <a:buChar char="§"/>
              <a:defRPr/>
            </a:pPr>
            <a:r>
              <a:rPr lang="en-US" sz="2800" dirty="0">
                <a:latin typeface="Arial" pitchFamily="34" charset="0"/>
                <a:cs typeface="Arial" pitchFamily="34" charset="0"/>
              </a:rPr>
              <a:t> </a:t>
            </a:r>
            <a:r>
              <a:rPr lang="en-US" sz="2800" b="1" dirty="0">
                <a:solidFill>
                  <a:srgbClr val="669900"/>
                </a:solidFill>
                <a:latin typeface="Arial" pitchFamily="34" charset="0"/>
                <a:cs typeface="Arial" pitchFamily="34" charset="0"/>
              </a:rPr>
              <a:t>È un CONCETTO SOLO OGGETTIVO</a:t>
            </a:r>
            <a:r>
              <a:rPr lang="it-IT" sz="2800" b="1" dirty="0">
                <a:solidFill>
                  <a:srgbClr val="669900"/>
                </a:solidFill>
                <a:latin typeface="Arial" pitchFamily="34" charset="0"/>
                <a:cs typeface="Arial" pitchFamily="34" charset="0"/>
              </a:rPr>
              <a:t>?</a:t>
            </a:r>
          </a:p>
          <a:p>
            <a:pPr marL="457200" indent="-457200">
              <a:buClr>
                <a:srgbClr val="669900"/>
              </a:buClr>
              <a:buFont typeface="Wingdings" panose="05000000000000000000" pitchFamily="2" charset="2"/>
              <a:buChar char="§"/>
              <a:defRPr/>
            </a:pPr>
            <a:endParaRPr lang="it-IT" sz="1300" b="1" dirty="0">
              <a:solidFill>
                <a:srgbClr val="339933"/>
              </a:solidFill>
              <a:latin typeface="Arial" pitchFamily="34" charset="0"/>
              <a:cs typeface="Arial" pitchFamily="34" charset="0"/>
            </a:endParaRPr>
          </a:p>
          <a:p>
            <a:pPr marL="457200" indent="-457200">
              <a:buClr>
                <a:srgbClr val="669900"/>
              </a:buClr>
              <a:buFont typeface="Wingdings" panose="05000000000000000000" pitchFamily="2" charset="2"/>
              <a:buChar char="§"/>
              <a:defRPr/>
            </a:pPr>
            <a:r>
              <a:rPr lang="it-IT" sz="2800" b="1" dirty="0">
                <a:solidFill>
                  <a:srgbClr val="339933"/>
                </a:solidFill>
                <a:latin typeface="Arial" pitchFamily="34" charset="0"/>
                <a:cs typeface="Arial" pitchFamily="34" charset="0"/>
              </a:rPr>
              <a:t> </a:t>
            </a:r>
            <a:r>
              <a:rPr lang="it-IT" sz="2800" b="1" dirty="0">
                <a:solidFill>
                  <a:schemeClr val="bg2">
                    <a:lumMod val="20000"/>
                    <a:lumOff val="80000"/>
                  </a:schemeClr>
                </a:solidFill>
                <a:latin typeface="Arial" pitchFamily="34" charset="0"/>
                <a:cs typeface="Arial" pitchFamily="34" charset="0"/>
              </a:rPr>
              <a:t>CHI DECIDE COSA </a:t>
            </a:r>
            <a:r>
              <a:rPr lang="en-US" sz="2800" b="1" dirty="0">
                <a:solidFill>
                  <a:schemeClr val="bg2">
                    <a:lumMod val="20000"/>
                    <a:lumOff val="80000"/>
                  </a:schemeClr>
                </a:solidFill>
                <a:latin typeface="Arial" pitchFamily="34" charset="0"/>
                <a:cs typeface="Arial" pitchFamily="34" charset="0"/>
              </a:rPr>
              <a:t>È ACCANIMENTO TP?</a:t>
            </a:r>
          </a:p>
          <a:p>
            <a:pPr marL="457200" indent="-457200">
              <a:buClr>
                <a:srgbClr val="669900"/>
              </a:buClr>
              <a:buFont typeface="Wingdings" panose="05000000000000000000" pitchFamily="2" charset="2"/>
              <a:buChar char="§"/>
              <a:defRPr/>
            </a:pPr>
            <a:endParaRPr lang="it-IT" sz="1300" b="1" dirty="0">
              <a:solidFill>
                <a:srgbClr val="339933"/>
              </a:solidFill>
              <a:latin typeface="Arial" pitchFamily="34" charset="0"/>
              <a:cs typeface="Arial" pitchFamily="34" charset="0"/>
            </a:endParaRPr>
          </a:p>
          <a:p>
            <a:pPr marL="457200" indent="-457200">
              <a:buClr>
                <a:srgbClr val="669900"/>
              </a:buClr>
              <a:buFont typeface="Wingdings" panose="05000000000000000000" pitchFamily="2" charset="2"/>
              <a:buChar char="§"/>
              <a:defRPr/>
            </a:pPr>
            <a:r>
              <a:rPr lang="it-IT" sz="2800" b="1" dirty="0">
                <a:solidFill>
                  <a:srgbClr val="339933"/>
                </a:solidFill>
                <a:latin typeface="Arial" pitchFamily="34" charset="0"/>
                <a:cs typeface="Arial" pitchFamily="34" charset="0"/>
              </a:rPr>
              <a:t> </a:t>
            </a:r>
            <a:r>
              <a:rPr lang="it-IT" sz="2800" b="1" dirty="0">
                <a:solidFill>
                  <a:srgbClr val="666633"/>
                </a:solidFill>
                <a:latin typeface="Arial" pitchFamily="34" charset="0"/>
                <a:cs typeface="Arial" pitchFamily="34" charset="0"/>
              </a:rPr>
              <a:t>E CHI DECIDE SE le CURE SONO</a:t>
            </a:r>
          </a:p>
          <a:p>
            <a:pPr>
              <a:buClr>
                <a:srgbClr val="669900"/>
              </a:buClr>
              <a:defRPr/>
            </a:pPr>
            <a:r>
              <a:rPr lang="it-IT" sz="2800" b="1" dirty="0">
                <a:solidFill>
                  <a:srgbClr val="666633"/>
                </a:solidFill>
                <a:latin typeface="Arial" pitchFamily="34" charset="0"/>
                <a:cs typeface="Arial" pitchFamily="34" charset="0"/>
              </a:rPr>
              <a:t> </a:t>
            </a:r>
            <a:r>
              <a:rPr lang="it-IT" sz="2800" b="1" dirty="0" smtClean="0">
                <a:solidFill>
                  <a:srgbClr val="666633"/>
                </a:solidFill>
                <a:latin typeface="Arial" pitchFamily="34" charset="0"/>
                <a:cs typeface="Arial" pitchFamily="34" charset="0"/>
              </a:rPr>
              <a:t>    </a:t>
            </a:r>
            <a:r>
              <a:rPr lang="it-IT" sz="2800" b="1" dirty="0">
                <a:solidFill>
                  <a:srgbClr val="666633"/>
                </a:solidFill>
                <a:latin typeface="Arial" pitchFamily="34" charset="0"/>
                <a:cs typeface="Arial" pitchFamily="34" charset="0"/>
              </a:rPr>
              <a:t>SPROPORZIONATE?</a:t>
            </a:r>
          </a:p>
        </p:txBody>
      </p:sp>
    </p:spTree>
    <p:extLst>
      <p:ext uri="{BB962C8B-B14F-4D97-AF65-F5344CB8AC3E}">
        <p14:creationId xmlns:p14="http://schemas.microsoft.com/office/powerpoint/2010/main" val="38414954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6"/>
          <p:cNvSpPr txBox="1">
            <a:spLocks noChangeArrowheads="1"/>
          </p:cNvSpPr>
          <p:nvPr/>
        </p:nvSpPr>
        <p:spPr bwMode="auto">
          <a:xfrm>
            <a:off x="107950" y="1412875"/>
            <a:ext cx="8785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it-IT" altLang="it-IT" sz="1800"/>
          </a:p>
        </p:txBody>
      </p:sp>
      <p:sp>
        <p:nvSpPr>
          <p:cNvPr id="3" name="Rectangle 6"/>
          <p:cNvSpPr>
            <a:spLocks noChangeArrowheads="1"/>
          </p:cNvSpPr>
          <p:nvPr/>
        </p:nvSpPr>
        <p:spPr bwMode="auto">
          <a:xfrm>
            <a:off x="539552" y="620688"/>
            <a:ext cx="8136904" cy="5847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a:defRPr/>
            </a:pPr>
            <a:r>
              <a:rPr lang="it-IT" altLang="it-IT" sz="2800" b="1" dirty="0">
                <a:ln w="12700">
                  <a:solidFill>
                    <a:schemeClr val="accent3">
                      <a:lumMod val="50000"/>
                    </a:schemeClr>
                  </a:solidFill>
                  <a:prstDash val="solid"/>
                </a:ln>
                <a:solidFill>
                  <a:schemeClr val="bg2">
                    <a:lumMod val="75000"/>
                  </a:schemeClr>
                </a:solidFill>
                <a:effectLst>
                  <a:innerShdw blurRad="177800">
                    <a:schemeClr val="accent3">
                      <a:lumMod val="50000"/>
                    </a:schemeClr>
                  </a:innerShdw>
                </a:effectLst>
                <a:latin typeface="Arial" panose="020B0604020202020204" pitchFamily="34" charset="0"/>
                <a:cs typeface="Arial" panose="020B0604020202020204" pitchFamily="34" charset="0"/>
              </a:rPr>
              <a:t>Art. 3 Minori e incapaci</a:t>
            </a:r>
          </a:p>
          <a:p>
            <a:pPr>
              <a:defRPr/>
            </a:pPr>
            <a:r>
              <a:rPr lang="it-IT" altLang="it-IT" sz="1000" dirty="0" smtClean="0">
                <a:solidFill>
                  <a:schemeClr val="bg2">
                    <a:lumMod val="75000"/>
                  </a:schemeClr>
                </a:solidFill>
                <a:latin typeface="Arial Unicode MS"/>
              </a:rPr>
              <a:t> </a:t>
            </a:r>
            <a:endParaRPr lang="it-IT" altLang="it-IT" sz="1000" dirty="0">
              <a:solidFill>
                <a:schemeClr val="bg2">
                  <a:lumMod val="75000"/>
                </a:schemeClr>
              </a:solidFill>
              <a:latin typeface="Arial Unicode MS"/>
            </a:endParaRPr>
          </a:p>
          <a:p>
            <a:pPr algn="just">
              <a:defRPr/>
            </a:pPr>
            <a:r>
              <a:rPr lang="it-IT" altLang="it-IT" sz="2000" dirty="0">
                <a:solidFill>
                  <a:srgbClr val="99CC00"/>
                </a:solidFill>
                <a:latin typeface="Arial" panose="020B0604020202020204" pitchFamily="34" charset="0"/>
                <a:cs typeface="Arial" panose="020B0604020202020204" pitchFamily="34" charset="0"/>
              </a:rPr>
              <a:t>1. La persona minore di età o incapace ha diritto alla valorizzazione delle proprie capacità di comprensione e di decisione, nel rispetto dei diritti di cui all’articolo 1, comma 1. Deve ricevere informazioni sulle scelte relative alla propria salute in modo consono alle sue capacità per essere messa nelle condizioni di esprimere la sua volontà.</a:t>
            </a:r>
          </a:p>
          <a:p>
            <a:pPr algn="just">
              <a:defRPr/>
            </a:pPr>
            <a:endParaRPr lang="it-IT" altLang="it-IT" sz="800" dirty="0">
              <a:solidFill>
                <a:srgbClr val="99CC00"/>
              </a:solidFill>
              <a:latin typeface="Arial" panose="020B0604020202020204" pitchFamily="34" charset="0"/>
              <a:cs typeface="Arial" panose="020B0604020202020204" pitchFamily="34" charset="0"/>
            </a:endParaRPr>
          </a:p>
          <a:p>
            <a:pPr algn="just">
              <a:defRPr/>
            </a:pPr>
            <a:r>
              <a:rPr lang="it-IT" altLang="it-IT" sz="2000" dirty="0">
                <a:solidFill>
                  <a:srgbClr val="0099FF"/>
                </a:solidFill>
                <a:latin typeface="Arial" panose="020B0604020202020204" pitchFamily="34" charset="0"/>
                <a:cs typeface="Arial" panose="020B0604020202020204" pitchFamily="34" charset="0"/>
              </a:rPr>
              <a:t> </a:t>
            </a:r>
            <a:r>
              <a:rPr lang="it-IT" altLang="it-IT" sz="2000" dirty="0">
                <a:solidFill>
                  <a:srgbClr val="006600"/>
                </a:solidFill>
                <a:latin typeface="Arial" panose="020B0604020202020204" pitchFamily="34" charset="0"/>
                <a:cs typeface="Arial" panose="020B0604020202020204" pitchFamily="34" charset="0"/>
              </a:rPr>
              <a:t>2. Il consenso informato al trattamento sanitario del minore è espresso o rifiutato dagli esercenti la responsabilità genitoriale o dal tutore tenendo conto della volontà della persona minore, in relazione alla sua età e al suo grado di maturità, e avendo come scopo la tutela della salute psicofisica e della vita del minore nel pieno rispetto della sua dignità. </a:t>
            </a:r>
          </a:p>
          <a:p>
            <a:pPr algn="just">
              <a:defRPr/>
            </a:pPr>
            <a:endParaRPr lang="it-IT" altLang="it-IT" sz="800" dirty="0">
              <a:solidFill>
                <a:srgbClr val="0099FF"/>
              </a:solidFill>
              <a:latin typeface="Arial" panose="020B0604020202020204" pitchFamily="34" charset="0"/>
              <a:cs typeface="Arial" panose="020B0604020202020204" pitchFamily="34" charset="0"/>
            </a:endParaRPr>
          </a:p>
          <a:p>
            <a:pPr algn="just">
              <a:defRPr/>
            </a:pPr>
            <a:r>
              <a:rPr lang="it-IT" altLang="it-IT" sz="2000" dirty="0">
                <a:solidFill>
                  <a:srgbClr val="99CC00"/>
                </a:solidFill>
                <a:latin typeface="Arial" panose="020B0604020202020204" pitchFamily="34" charset="0"/>
                <a:cs typeface="Arial" panose="020B0604020202020204" pitchFamily="34" charset="0"/>
              </a:rPr>
              <a:t>3. Il consenso informato della persona interdetta ai sensi dell’articolo 414 del codice civile è espresso o rifiutato dal tutore, sentito l’interdetto ove possibile, avendo come scopo la tutela della salute psicofisica e della vita della persona nel pieno rispetto della sua dignità. </a:t>
            </a:r>
          </a:p>
        </p:txBody>
      </p:sp>
      <p:sp>
        <p:nvSpPr>
          <p:cNvPr id="4" name="CasellaDiTesto 3"/>
          <p:cNvSpPr txBox="1"/>
          <p:nvPr/>
        </p:nvSpPr>
        <p:spPr>
          <a:xfrm>
            <a:off x="5652120" y="116632"/>
            <a:ext cx="1418978" cy="369332"/>
          </a:xfrm>
          <a:prstGeom prst="rect">
            <a:avLst/>
          </a:prstGeom>
          <a:noFill/>
        </p:spPr>
        <p:txBody>
          <a:bodyPr wrap="none" rtlCol="0">
            <a:spAutoFit/>
          </a:bodyPr>
          <a:lstStyle/>
          <a:p>
            <a:r>
              <a:rPr lang="it-IT" b="1" dirty="0" smtClean="0">
                <a:solidFill>
                  <a:srgbClr val="99CC00"/>
                </a:solidFill>
                <a:latin typeface="Arial" panose="020B0604020202020204" pitchFamily="34" charset="0"/>
                <a:cs typeface="Arial" panose="020B0604020202020204" pitchFamily="34" charset="0"/>
              </a:rPr>
              <a:t>L. 219/2017</a:t>
            </a:r>
            <a:endParaRPr lang="it-IT" b="1" dirty="0">
              <a:solidFill>
                <a:srgbClr val="99CC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298648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rot="10800000" flipV="1">
            <a:off x="539552" y="681901"/>
            <a:ext cx="8136904"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just">
              <a:defRPr/>
            </a:pPr>
            <a:r>
              <a:rPr lang="it-IT" altLang="it-IT" sz="2000" dirty="0">
                <a:solidFill>
                  <a:srgbClr val="006600"/>
                </a:solidFill>
                <a:latin typeface="Arial" panose="020B0604020202020204" pitchFamily="34" charset="0"/>
                <a:cs typeface="Arial" panose="020B0604020202020204" pitchFamily="34" charset="0"/>
              </a:rPr>
              <a:t>4. Il consenso informato della persona inabilitata è espresso dalla medesima persona inabilitata. Nel caso in cui sia stato nominato un amministratore di sostegno la cui nomina preveda l’assistenza necessaria o la rappresentanza esclusiva in ambito sanitario, il consenso informato è espresso o rifiutato anche dall’amministratore di sostegno ovvero solo da quest’ultimo, tenendo conto della volontà del beneficiario, in relazione al suo grado di capacità di intendere e di volere. </a:t>
            </a:r>
          </a:p>
          <a:p>
            <a:pPr algn="just">
              <a:defRPr/>
            </a:pPr>
            <a:endParaRPr lang="it-IT" altLang="it-IT" sz="2000" dirty="0">
              <a:solidFill>
                <a:schemeClr val="bg2">
                  <a:lumMod val="50000"/>
                </a:schemeClr>
              </a:solidFill>
              <a:latin typeface="Arial" panose="020B0604020202020204" pitchFamily="34" charset="0"/>
              <a:cs typeface="Arial" panose="020B0604020202020204" pitchFamily="34" charset="0"/>
            </a:endParaRPr>
          </a:p>
          <a:p>
            <a:pPr algn="just">
              <a:defRPr/>
            </a:pPr>
            <a:r>
              <a:rPr lang="it-IT" altLang="it-IT" sz="2000" dirty="0">
                <a:solidFill>
                  <a:srgbClr val="99CC00"/>
                </a:solidFill>
                <a:latin typeface="Arial" panose="020B0604020202020204" pitchFamily="34" charset="0"/>
                <a:cs typeface="Arial" panose="020B0604020202020204" pitchFamily="34" charset="0"/>
              </a:rPr>
              <a:t>5. Nel caso in cui il rappresentante legale della persona interdetta o inabilitata oppure l’amministratore di sostegno, in assenza delle disposizioni anticipate di trattamento (</a:t>
            </a:r>
            <a:r>
              <a:rPr lang="it-IT" altLang="it-IT" sz="2000" b="1" dirty="0">
                <a:ln w="12700">
                  <a:solidFill>
                    <a:schemeClr val="accent1"/>
                  </a:solidFill>
                  <a:prstDash val="solid"/>
                </a:ln>
                <a:solidFill>
                  <a:srgbClr val="99CC00"/>
                </a:solidFill>
                <a:effectLst>
                  <a:outerShdw dist="38100" dir="2640000" algn="bl" rotWithShape="0">
                    <a:schemeClr val="accent1"/>
                  </a:outerShdw>
                </a:effectLst>
                <a:latin typeface="Arial" panose="020B0604020202020204" pitchFamily="34" charset="0"/>
                <a:cs typeface="Arial" panose="020B0604020202020204" pitchFamily="34" charset="0"/>
              </a:rPr>
              <a:t>DAT</a:t>
            </a:r>
            <a:r>
              <a:rPr lang="it-IT" altLang="it-IT" sz="2000" dirty="0">
                <a:solidFill>
                  <a:srgbClr val="99CC00"/>
                </a:solidFill>
                <a:latin typeface="Arial" panose="020B0604020202020204" pitchFamily="34" charset="0"/>
                <a:cs typeface="Arial" panose="020B0604020202020204" pitchFamily="34" charset="0"/>
              </a:rPr>
              <a:t>) di cui all’articolo 4, o il rappresentante legale della persona minore rifiuti le cure proposte e il medico ritenga invece che queste siano appropriate e necessarie, la decisione è rimessa al giudice tutelare su ricorso del rappresentante legale della persona interessata o dei soggetti di cui agli articoli 406 e seguenti del codice civile o del medico o del rappresentante legale della struttura sanitaria. </a:t>
            </a:r>
          </a:p>
        </p:txBody>
      </p:sp>
      <p:sp>
        <p:nvSpPr>
          <p:cNvPr id="3" name="CasellaDiTesto 2"/>
          <p:cNvSpPr txBox="1"/>
          <p:nvPr/>
        </p:nvSpPr>
        <p:spPr>
          <a:xfrm>
            <a:off x="5652120" y="116632"/>
            <a:ext cx="1418978" cy="369332"/>
          </a:xfrm>
          <a:prstGeom prst="rect">
            <a:avLst/>
          </a:prstGeom>
          <a:noFill/>
        </p:spPr>
        <p:txBody>
          <a:bodyPr wrap="none" rtlCol="0">
            <a:spAutoFit/>
          </a:bodyPr>
          <a:lstStyle/>
          <a:p>
            <a:r>
              <a:rPr lang="it-IT" b="1" dirty="0" smtClean="0">
                <a:solidFill>
                  <a:srgbClr val="99CC00"/>
                </a:solidFill>
                <a:latin typeface="Arial" panose="020B0604020202020204" pitchFamily="34" charset="0"/>
                <a:cs typeface="Arial" panose="020B0604020202020204" pitchFamily="34" charset="0"/>
              </a:rPr>
              <a:t>L. 219/2017</a:t>
            </a:r>
            <a:endParaRPr lang="it-IT" b="1" dirty="0">
              <a:solidFill>
                <a:srgbClr val="99CC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67405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p:cNvSpPr>
          <p:nvPr/>
        </p:nvSpPr>
        <p:spPr>
          <a:xfrm>
            <a:off x="486917" y="0"/>
            <a:ext cx="8061325" cy="1066800"/>
          </a:xfrm>
          <a:prstGeom prst="rect">
            <a:avLst/>
          </a:prstGeom>
        </p:spPr>
        <p:txBody>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it-IT" smtClean="0">
                <a:ln w="12700">
                  <a:solidFill>
                    <a:schemeClr val="accent1"/>
                  </a:solidFill>
                  <a:prstDash val="solid"/>
                </a:ln>
                <a:solidFill>
                  <a:srgbClr val="CCFFFF"/>
                </a:solidFill>
                <a:effectLst>
                  <a:outerShdw dist="38100" dir="2640000" algn="bl" rotWithShape="0">
                    <a:schemeClr val="accent1"/>
                  </a:outerShdw>
                </a:effectLst>
                <a:latin typeface="Arial" panose="020B0604020202020204" pitchFamily="34" charset="0"/>
                <a:cs typeface="Arial" panose="020B0604020202020204" pitchFamily="34" charset="0"/>
              </a:rPr>
              <a:t/>
            </a:r>
            <a:br>
              <a:rPr lang="it-IT" smtClean="0">
                <a:ln w="12700">
                  <a:solidFill>
                    <a:schemeClr val="accent1"/>
                  </a:solidFill>
                  <a:prstDash val="solid"/>
                </a:ln>
                <a:solidFill>
                  <a:srgbClr val="CCFFFF"/>
                </a:solidFill>
                <a:effectLst>
                  <a:outerShdw dist="38100" dir="2640000" algn="bl" rotWithShape="0">
                    <a:schemeClr val="accent1"/>
                  </a:outerShdw>
                </a:effectLst>
                <a:latin typeface="Arial" panose="020B0604020202020204" pitchFamily="34" charset="0"/>
                <a:cs typeface="Arial" panose="020B0604020202020204" pitchFamily="34" charset="0"/>
              </a:rPr>
            </a:br>
            <a:endParaRPr lang="it-IT" dirty="0">
              <a:ln w="12700">
                <a:solidFill>
                  <a:schemeClr val="accent1"/>
                </a:solidFill>
                <a:prstDash val="solid"/>
              </a:ln>
              <a:solidFill>
                <a:srgbClr val="CCFFFF"/>
              </a:solidFill>
              <a:effectLst>
                <a:outerShdw dist="38100" dir="2640000" algn="bl" rotWithShape="0">
                  <a:schemeClr val="accent1"/>
                </a:outerShdw>
              </a:effectLst>
            </a:endParaRPr>
          </a:p>
        </p:txBody>
      </p:sp>
      <p:sp>
        <p:nvSpPr>
          <p:cNvPr id="3" name="Rectangle 2"/>
          <p:cNvSpPr>
            <a:spLocks noChangeArrowheads="1"/>
          </p:cNvSpPr>
          <p:nvPr/>
        </p:nvSpPr>
        <p:spPr bwMode="auto">
          <a:xfrm>
            <a:off x="482136" y="2759445"/>
            <a:ext cx="8064896"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it-IT" altLang="it-IT" sz="2800" b="1" i="0" u="none" strike="noStrike" normalizeH="0" baseline="0" dirty="0" smtClean="0">
                <a:ln w="12700" cmpd="sng">
                  <a:solidFill>
                    <a:schemeClr val="accent4"/>
                  </a:solidFill>
                  <a:prstDash val="solid"/>
                </a:ln>
                <a:solidFill>
                  <a:srgbClr val="99CC00"/>
                </a:solidFill>
                <a:latin typeface="Arial" panose="020B0604020202020204" pitchFamily="34" charset="0"/>
                <a:cs typeface="Arial" panose="020B0604020202020204" pitchFamily="34" charset="0"/>
              </a:rPr>
              <a:t>Art. 2</a:t>
            </a:r>
          </a:p>
          <a:p>
            <a:pPr marL="0" marR="0" lvl="0" indent="0" algn="ctr" defTabSz="914400" rtl="0" eaLnBrk="0" fontAlgn="base" latinLnBrk="0" hangingPunct="0">
              <a:lnSpc>
                <a:spcPct val="100000"/>
              </a:lnSpc>
              <a:spcBef>
                <a:spcPct val="0"/>
              </a:spcBef>
              <a:spcAft>
                <a:spcPct val="0"/>
              </a:spcAft>
              <a:buClrTx/>
              <a:buSzTx/>
              <a:buFontTx/>
              <a:buNone/>
              <a:tabLst/>
            </a:pPr>
            <a:r>
              <a:rPr kumimoji="0" lang="it-IT" altLang="it-IT" sz="2800" b="0" i="0" u="none" strike="noStrike" cap="none" normalizeH="0" baseline="0" dirty="0" smtClean="0">
                <a:ln>
                  <a:noFill/>
                </a:ln>
                <a:solidFill>
                  <a:srgbClr val="669900"/>
                </a:solidFill>
                <a:effectLst/>
                <a:latin typeface="Arial" panose="020B0604020202020204" pitchFamily="34" charset="0"/>
                <a:cs typeface="Arial" panose="020B0604020202020204" pitchFamily="34" charset="0"/>
              </a:rPr>
              <a:t>Terapia del dolore, divieto di ostinazione irragionevole nelle cure e dignità nella fase finale della vita </a:t>
            </a:r>
          </a:p>
        </p:txBody>
      </p:sp>
      <p:sp>
        <p:nvSpPr>
          <p:cNvPr id="4" name="Rectangle 3"/>
          <p:cNvSpPr>
            <a:spLocks noChangeArrowheads="1"/>
          </p:cNvSpPr>
          <p:nvPr/>
        </p:nvSpPr>
        <p:spPr bwMode="auto">
          <a:xfrm>
            <a:off x="68344" y="4511649"/>
            <a:ext cx="889248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it-IT" altLang="it-IT" sz="2800" b="1" i="0" u="none" strike="noStrike" normalizeH="0" baseline="0" dirty="0" smtClean="0">
                <a:ln w="12700" cmpd="sng">
                  <a:solidFill>
                    <a:schemeClr val="accent4"/>
                  </a:solidFill>
                  <a:prstDash val="solid"/>
                </a:ln>
                <a:solidFill>
                  <a:srgbClr val="99CC00"/>
                </a:solidFill>
                <a:latin typeface="Arial" panose="020B0604020202020204" pitchFamily="34" charset="0"/>
                <a:cs typeface="Arial" panose="020B0604020202020204" pitchFamily="34" charset="0"/>
              </a:rPr>
              <a:t>Art. 4 </a:t>
            </a:r>
          </a:p>
          <a:p>
            <a:pPr marL="0" marR="0" lvl="0" indent="0" algn="ctr" defTabSz="914400" rtl="0" eaLnBrk="0" fontAlgn="base" latinLnBrk="0" hangingPunct="0">
              <a:lnSpc>
                <a:spcPct val="100000"/>
              </a:lnSpc>
              <a:spcBef>
                <a:spcPct val="0"/>
              </a:spcBef>
              <a:spcAft>
                <a:spcPct val="0"/>
              </a:spcAft>
              <a:buClrTx/>
              <a:buSzTx/>
              <a:buFontTx/>
              <a:buNone/>
              <a:tabLst/>
            </a:pPr>
            <a:r>
              <a:rPr kumimoji="0" lang="it-IT" altLang="it-IT" sz="2800" b="0" i="0" u="none" strike="noStrike" cap="none" normalizeH="0" baseline="0" dirty="0" smtClean="0">
                <a:ln>
                  <a:noFill/>
                </a:ln>
                <a:solidFill>
                  <a:srgbClr val="669900"/>
                </a:solidFill>
                <a:effectLst/>
                <a:latin typeface="Arial" panose="020B0604020202020204" pitchFamily="34" charset="0"/>
                <a:cs typeface="Arial" panose="020B0604020202020204" pitchFamily="34" charset="0"/>
              </a:rPr>
              <a:t>Disposizioni anticipate di trattamento </a:t>
            </a:r>
          </a:p>
        </p:txBody>
      </p:sp>
      <p:sp>
        <p:nvSpPr>
          <p:cNvPr id="5" name="Rectangle 4"/>
          <p:cNvSpPr>
            <a:spLocks noChangeArrowheads="1"/>
          </p:cNvSpPr>
          <p:nvPr/>
        </p:nvSpPr>
        <p:spPr bwMode="auto">
          <a:xfrm rot="10800000" flipV="1">
            <a:off x="71339" y="5413268"/>
            <a:ext cx="889248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it-IT" altLang="it-IT" sz="2800" b="1" i="0" u="none" strike="noStrike" normalizeH="0" baseline="0" dirty="0" smtClean="0">
                <a:ln w="12700" cmpd="sng">
                  <a:solidFill>
                    <a:schemeClr val="accent4"/>
                  </a:solidFill>
                  <a:prstDash val="solid"/>
                </a:ln>
                <a:solidFill>
                  <a:srgbClr val="99CC00"/>
                </a:solidFill>
                <a:latin typeface="Arial" panose="020B0604020202020204" pitchFamily="34" charset="0"/>
                <a:cs typeface="Arial" panose="020B0604020202020204" pitchFamily="34" charset="0"/>
              </a:rPr>
              <a:t>Art. 5 </a:t>
            </a:r>
          </a:p>
          <a:p>
            <a:pPr marL="0" marR="0" lvl="0" indent="0" algn="ctr" defTabSz="914400" rtl="0" eaLnBrk="0" fontAlgn="base" latinLnBrk="0" hangingPunct="0">
              <a:lnSpc>
                <a:spcPct val="100000"/>
              </a:lnSpc>
              <a:spcBef>
                <a:spcPct val="0"/>
              </a:spcBef>
              <a:spcAft>
                <a:spcPct val="0"/>
              </a:spcAft>
              <a:buClrTx/>
              <a:buSzTx/>
              <a:buFontTx/>
              <a:buNone/>
              <a:tabLst/>
            </a:pPr>
            <a:r>
              <a:rPr kumimoji="0" lang="it-IT" altLang="it-IT" sz="2800" b="0" i="0" u="none" strike="noStrike" cap="none" normalizeH="0" baseline="0" dirty="0" smtClean="0">
                <a:ln>
                  <a:noFill/>
                </a:ln>
                <a:solidFill>
                  <a:srgbClr val="669900"/>
                </a:solidFill>
                <a:effectLst/>
                <a:latin typeface="Arial" panose="020B0604020202020204" pitchFamily="34" charset="0"/>
                <a:cs typeface="Arial" panose="020B0604020202020204" pitchFamily="34" charset="0"/>
              </a:rPr>
              <a:t>Pianificazione condivisa delle cure </a:t>
            </a:r>
          </a:p>
        </p:txBody>
      </p:sp>
      <p:sp>
        <p:nvSpPr>
          <p:cNvPr id="6" name="Titolo 1"/>
          <p:cNvSpPr txBox="1">
            <a:spLocks/>
          </p:cNvSpPr>
          <p:nvPr/>
        </p:nvSpPr>
        <p:spPr bwMode="auto">
          <a:xfrm>
            <a:off x="611560" y="692696"/>
            <a:ext cx="8061325" cy="1066800"/>
          </a:xfrm>
          <a:prstGeom prst="rect">
            <a:avLst/>
          </a:prstGeom>
          <a:noFill/>
          <a:ln w="12700">
            <a:noFill/>
            <a:miter lim="0"/>
            <a:headEnd/>
            <a:tailEnd/>
          </a:ln>
        </p:spPr>
        <p:txBody>
          <a:bodyPr vert="horz" wrap="square" lIns="45720" tIns="45720" rIns="45720" bIns="45720" numCol="1" anchor="ctr" anchorCtr="0" compatLnSpc="1">
            <a:prstTxWarp prst="textNoShape">
              <a:avLst/>
            </a:prstTxWarp>
          </a:bodyPr>
          <a:lstStyle>
            <a:lvl1pPr algn="r" defTabSz="457200" rtl="0" eaLnBrk="0" fontAlgn="base" hangingPunct="0">
              <a:spcBef>
                <a:spcPct val="0"/>
              </a:spcBef>
              <a:spcAft>
                <a:spcPct val="0"/>
              </a:spcAft>
              <a:defRPr sz="2000" b="1">
                <a:solidFill>
                  <a:srgbClr val="000000"/>
                </a:solidFill>
                <a:latin typeface="+mj-lt"/>
                <a:ea typeface="+mj-ea"/>
                <a:cs typeface="+mj-cs"/>
                <a:sym typeface="Calibri" pitchFamily="-104" charset="0"/>
              </a:defRPr>
            </a:lvl1pPr>
            <a:lvl2pPr algn="l" defTabSz="457200" rtl="0" eaLnBrk="0" fontAlgn="base" hangingPunct="0">
              <a:spcBef>
                <a:spcPct val="0"/>
              </a:spcBef>
              <a:spcAft>
                <a:spcPct val="0"/>
              </a:spcAft>
              <a:defRPr sz="2000" b="1">
                <a:solidFill>
                  <a:srgbClr val="000000"/>
                </a:solidFill>
                <a:latin typeface="Calibri" pitchFamily="-104" charset="0"/>
                <a:ea typeface="Calibri" pitchFamily="-104" charset="0"/>
                <a:cs typeface="Calibri" pitchFamily="-104" charset="0"/>
                <a:sym typeface="Calibri" pitchFamily="-104" charset="0"/>
              </a:defRPr>
            </a:lvl2pPr>
            <a:lvl3pPr algn="l" defTabSz="457200" rtl="0" eaLnBrk="0" fontAlgn="base" hangingPunct="0">
              <a:spcBef>
                <a:spcPct val="0"/>
              </a:spcBef>
              <a:spcAft>
                <a:spcPct val="0"/>
              </a:spcAft>
              <a:defRPr sz="2000" b="1">
                <a:solidFill>
                  <a:srgbClr val="000000"/>
                </a:solidFill>
                <a:latin typeface="Calibri" pitchFamily="-104" charset="0"/>
                <a:ea typeface="Calibri" pitchFamily="-104" charset="0"/>
                <a:cs typeface="Calibri" pitchFamily="-104" charset="0"/>
                <a:sym typeface="Calibri" pitchFamily="-104" charset="0"/>
              </a:defRPr>
            </a:lvl3pPr>
            <a:lvl4pPr algn="l" defTabSz="457200" rtl="0" eaLnBrk="0" fontAlgn="base" hangingPunct="0">
              <a:spcBef>
                <a:spcPct val="0"/>
              </a:spcBef>
              <a:spcAft>
                <a:spcPct val="0"/>
              </a:spcAft>
              <a:defRPr sz="2000" b="1">
                <a:solidFill>
                  <a:srgbClr val="000000"/>
                </a:solidFill>
                <a:latin typeface="Calibri" pitchFamily="-104" charset="0"/>
                <a:ea typeface="Calibri" pitchFamily="-104" charset="0"/>
                <a:cs typeface="Calibri" pitchFamily="-104" charset="0"/>
                <a:sym typeface="Calibri" pitchFamily="-104" charset="0"/>
              </a:defRPr>
            </a:lvl4pPr>
            <a:lvl5pPr algn="l" defTabSz="457200" rtl="0" eaLnBrk="0" fontAlgn="base" hangingPunct="0">
              <a:spcBef>
                <a:spcPct val="0"/>
              </a:spcBef>
              <a:spcAft>
                <a:spcPct val="0"/>
              </a:spcAft>
              <a:defRPr sz="2000" b="1">
                <a:solidFill>
                  <a:srgbClr val="000000"/>
                </a:solidFill>
                <a:latin typeface="Calibri" pitchFamily="-104" charset="0"/>
                <a:ea typeface="Calibri" pitchFamily="-104" charset="0"/>
                <a:cs typeface="Calibri" pitchFamily="-104" charset="0"/>
                <a:sym typeface="Calibri" pitchFamily="-104" charset="0"/>
              </a:defRPr>
            </a:lvl5pPr>
            <a:lvl6pPr marL="457200" algn="l" defTabSz="457200" rtl="0" fontAlgn="base" hangingPunct="0">
              <a:spcBef>
                <a:spcPct val="0"/>
              </a:spcBef>
              <a:spcAft>
                <a:spcPct val="0"/>
              </a:spcAft>
              <a:defRPr sz="2000" b="1">
                <a:solidFill>
                  <a:srgbClr val="000000"/>
                </a:solidFill>
                <a:latin typeface="Calibri" pitchFamily="-104" charset="0"/>
                <a:ea typeface="Calibri" pitchFamily="-104" charset="0"/>
                <a:cs typeface="Calibri" pitchFamily="-104" charset="0"/>
                <a:sym typeface="Calibri" pitchFamily="-104" charset="0"/>
              </a:defRPr>
            </a:lvl6pPr>
            <a:lvl7pPr marL="914400" algn="l" defTabSz="457200" rtl="0" fontAlgn="base" hangingPunct="0">
              <a:spcBef>
                <a:spcPct val="0"/>
              </a:spcBef>
              <a:spcAft>
                <a:spcPct val="0"/>
              </a:spcAft>
              <a:defRPr sz="2000" b="1">
                <a:solidFill>
                  <a:srgbClr val="000000"/>
                </a:solidFill>
                <a:latin typeface="Calibri" pitchFamily="-104" charset="0"/>
                <a:ea typeface="Calibri" pitchFamily="-104" charset="0"/>
                <a:cs typeface="Calibri" pitchFamily="-104" charset="0"/>
                <a:sym typeface="Calibri" pitchFamily="-104" charset="0"/>
              </a:defRPr>
            </a:lvl7pPr>
            <a:lvl8pPr marL="1371600" algn="l" defTabSz="457200" rtl="0" fontAlgn="base" hangingPunct="0">
              <a:spcBef>
                <a:spcPct val="0"/>
              </a:spcBef>
              <a:spcAft>
                <a:spcPct val="0"/>
              </a:spcAft>
              <a:defRPr sz="2000" b="1">
                <a:solidFill>
                  <a:srgbClr val="000000"/>
                </a:solidFill>
                <a:latin typeface="Calibri" pitchFamily="-104" charset="0"/>
                <a:ea typeface="Calibri" pitchFamily="-104" charset="0"/>
                <a:cs typeface="Calibri" pitchFamily="-104" charset="0"/>
                <a:sym typeface="Calibri" pitchFamily="-104" charset="0"/>
              </a:defRPr>
            </a:lvl8pPr>
            <a:lvl9pPr marL="1828800" algn="l" defTabSz="457200" rtl="0" fontAlgn="base" hangingPunct="0">
              <a:spcBef>
                <a:spcPct val="0"/>
              </a:spcBef>
              <a:spcAft>
                <a:spcPct val="0"/>
              </a:spcAft>
              <a:defRPr sz="2000" b="1">
                <a:solidFill>
                  <a:srgbClr val="000000"/>
                </a:solidFill>
                <a:latin typeface="Calibri" pitchFamily="-104" charset="0"/>
                <a:ea typeface="Calibri" pitchFamily="-104" charset="0"/>
                <a:cs typeface="Calibri" pitchFamily="-104" charset="0"/>
                <a:sym typeface="Calibri" pitchFamily="-104" charset="0"/>
              </a:defRPr>
            </a:lvl9pPr>
          </a:lstStyle>
          <a:p>
            <a:pPr algn="ctr"/>
            <a:r>
              <a:rPr lang="it-IT" sz="3600" kern="0" dirty="0" smtClean="0">
                <a:ln w="12700">
                  <a:solidFill>
                    <a:schemeClr val="accent3">
                      <a:lumMod val="50000"/>
                    </a:schemeClr>
                  </a:solidFill>
                  <a:prstDash val="solid"/>
                </a:ln>
                <a:solidFill>
                  <a:srgbClr val="99CC00"/>
                </a:solidFill>
                <a:effectLst>
                  <a:innerShdw blurRad="177800">
                    <a:schemeClr val="accent3">
                      <a:lumMod val="50000"/>
                    </a:schemeClr>
                  </a:innerShdw>
                </a:effectLst>
                <a:latin typeface="Arial" panose="020B0604020202020204" pitchFamily="34" charset="0"/>
                <a:cs typeface="Arial" panose="020B0604020202020204" pitchFamily="34" charset="0"/>
              </a:rPr>
              <a:t>QUINDI GLI STRUMENTI </a:t>
            </a:r>
          </a:p>
          <a:p>
            <a:pPr algn="ctr"/>
            <a:r>
              <a:rPr lang="it-IT" sz="3600" kern="0" dirty="0" smtClean="0">
                <a:ln w="12700">
                  <a:solidFill>
                    <a:schemeClr val="accent3">
                      <a:lumMod val="50000"/>
                    </a:schemeClr>
                  </a:solidFill>
                  <a:prstDash val="solid"/>
                </a:ln>
                <a:solidFill>
                  <a:srgbClr val="99CC00"/>
                </a:solidFill>
                <a:effectLst>
                  <a:innerShdw blurRad="177800">
                    <a:schemeClr val="accent3">
                      <a:lumMod val="50000"/>
                    </a:schemeClr>
                  </a:innerShdw>
                </a:effectLst>
                <a:latin typeface="Arial" panose="020B0604020202020204" pitchFamily="34" charset="0"/>
                <a:cs typeface="Arial" panose="020B0604020202020204" pitchFamily="34" charset="0"/>
              </a:rPr>
              <a:t>ORA CI SONO…</a:t>
            </a:r>
            <a:endParaRPr lang="it-IT" sz="3600" kern="0" dirty="0">
              <a:ln w="12700">
                <a:solidFill>
                  <a:schemeClr val="accent3">
                    <a:lumMod val="50000"/>
                  </a:schemeClr>
                </a:solidFill>
                <a:prstDash val="solid"/>
              </a:ln>
              <a:solidFill>
                <a:srgbClr val="99CC00"/>
              </a:solidFill>
              <a:effectLst>
                <a:innerShdw blurRad="177800">
                  <a:schemeClr val="accent3">
                    <a:lumMod val="50000"/>
                  </a:schemeClr>
                </a:innerShdw>
              </a:effectLst>
              <a:latin typeface="Arial" panose="020B0604020202020204" pitchFamily="34" charset="0"/>
              <a:cs typeface="Arial" panose="020B0604020202020204" pitchFamily="34" charset="0"/>
            </a:endParaRPr>
          </a:p>
        </p:txBody>
      </p:sp>
      <p:sp>
        <p:nvSpPr>
          <p:cNvPr id="7" name="CasellaDiTesto 6"/>
          <p:cNvSpPr txBox="1"/>
          <p:nvPr/>
        </p:nvSpPr>
        <p:spPr>
          <a:xfrm>
            <a:off x="5652120" y="116632"/>
            <a:ext cx="1418978" cy="369332"/>
          </a:xfrm>
          <a:prstGeom prst="rect">
            <a:avLst/>
          </a:prstGeom>
          <a:noFill/>
        </p:spPr>
        <p:txBody>
          <a:bodyPr wrap="none" rtlCol="0">
            <a:spAutoFit/>
          </a:bodyPr>
          <a:lstStyle/>
          <a:p>
            <a:r>
              <a:rPr lang="it-IT" b="1" dirty="0" smtClean="0">
                <a:solidFill>
                  <a:srgbClr val="99CC00"/>
                </a:solidFill>
                <a:latin typeface="Arial" panose="020B0604020202020204" pitchFamily="34" charset="0"/>
                <a:cs typeface="Arial" panose="020B0604020202020204" pitchFamily="34" charset="0"/>
              </a:rPr>
              <a:t>L. 219/2017</a:t>
            </a:r>
            <a:endParaRPr lang="it-IT" b="1" dirty="0">
              <a:solidFill>
                <a:srgbClr val="99CC00"/>
              </a:solidFill>
              <a:latin typeface="Arial" panose="020B0604020202020204" pitchFamily="34" charset="0"/>
              <a:cs typeface="Arial" panose="020B0604020202020204" pitchFamily="34" charset="0"/>
            </a:endParaRPr>
          </a:p>
        </p:txBody>
      </p:sp>
      <p:sp>
        <p:nvSpPr>
          <p:cNvPr id="8" name="Rettangolo 7"/>
          <p:cNvSpPr/>
          <p:nvPr/>
        </p:nvSpPr>
        <p:spPr>
          <a:xfrm>
            <a:off x="486917" y="1826393"/>
            <a:ext cx="8185968" cy="954107"/>
          </a:xfrm>
          <a:prstGeom prst="rect">
            <a:avLst/>
          </a:prstGeom>
        </p:spPr>
        <p:txBody>
          <a:bodyPr wrap="square">
            <a:spAutoFit/>
          </a:bodyPr>
          <a:lstStyle/>
          <a:p>
            <a:pPr lvl="0" algn="ctr" eaLnBrk="0" fontAlgn="base" hangingPunct="0">
              <a:spcBef>
                <a:spcPct val="0"/>
              </a:spcBef>
              <a:spcAft>
                <a:spcPct val="0"/>
              </a:spcAft>
            </a:pPr>
            <a:r>
              <a:rPr lang="it-IT" altLang="it-IT" sz="2800" b="1" dirty="0">
                <a:ln w="12700" cmpd="sng">
                  <a:solidFill>
                    <a:schemeClr val="accent4"/>
                  </a:solidFill>
                  <a:prstDash val="solid"/>
                </a:ln>
                <a:solidFill>
                  <a:srgbClr val="99CC00"/>
                </a:solidFill>
                <a:latin typeface="Arial" panose="020B0604020202020204" pitchFamily="34" charset="0"/>
                <a:cs typeface="Arial" panose="020B0604020202020204" pitchFamily="34" charset="0"/>
              </a:rPr>
              <a:t>Art. </a:t>
            </a:r>
            <a:r>
              <a:rPr lang="it-IT" altLang="it-IT" sz="2800" b="1" dirty="0" smtClean="0">
                <a:ln w="12700" cmpd="sng">
                  <a:solidFill>
                    <a:schemeClr val="accent4"/>
                  </a:solidFill>
                  <a:prstDash val="solid"/>
                </a:ln>
                <a:solidFill>
                  <a:srgbClr val="99CC00"/>
                </a:solidFill>
                <a:latin typeface="Arial" panose="020B0604020202020204" pitchFamily="34" charset="0"/>
                <a:cs typeface="Arial" panose="020B0604020202020204" pitchFamily="34" charset="0"/>
              </a:rPr>
              <a:t>1 </a:t>
            </a:r>
            <a:endParaRPr lang="it-IT" altLang="it-IT" sz="2800" b="1" dirty="0">
              <a:ln w="12700" cmpd="sng">
                <a:solidFill>
                  <a:schemeClr val="accent4"/>
                </a:solidFill>
                <a:prstDash val="solid"/>
              </a:ln>
              <a:solidFill>
                <a:srgbClr val="99CC00"/>
              </a:solidFill>
              <a:latin typeface="Arial" panose="020B0604020202020204" pitchFamily="34" charset="0"/>
              <a:cs typeface="Arial" panose="020B0604020202020204" pitchFamily="34" charset="0"/>
            </a:endParaRPr>
          </a:p>
          <a:p>
            <a:pPr lvl="0" algn="ctr" eaLnBrk="0" fontAlgn="base" hangingPunct="0">
              <a:spcBef>
                <a:spcPct val="0"/>
              </a:spcBef>
              <a:spcAft>
                <a:spcPct val="0"/>
              </a:spcAft>
            </a:pPr>
            <a:r>
              <a:rPr lang="it-IT" altLang="it-IT" sz="2800" dirty="0" smtClean="0">
                <a:solidFill>
                  <a:srgbClr val="669900"/>
                </a:solidFill>
                <a:latin typeface="Arial" panose="020B0604020202020204" pitchFamily="34" charset="0"/>
                <a:cs typeface="Arial" panose="020B0604020202020204" pitchFamily="34" charset="0"/>
              </a:rPr>
              <a:t>Consenso informato </a:t>
            </a:r>
            <a:endParaRPr lang="it-IT" altLang="it-IT" sz="2800" dirty="0">
              <a:solidFill>
                <a:srgbClr val="6699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664360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539552" y="116632"/>
            <a:ext cx="8136904" cy="6955750"/>
          </a:xfrm>
          <a:prstGeom prst="rect">
            <a:avLst/>
          </a:prstGeom>
        </p:spPr>
        <p:txBody>
          <a:bodyPr wrap="square">
            <a:spAutoFit/>
          </a:bodyPr>
          <a:lstStyle/>
          <a:p>
            <a:pPr algn="ctr"/>
            <a:r>
              <a:rPr lang="it-IT" sz="2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pitchFamily="34" charset="0"/>
                <a:cs typeface="Arial" pitchFamily="34" charset="0"/>
              </a:rPr>
              <a:t>                                           </a:t>
            </a:r>
            <a:r>
              <a:rPr lang="it-IT" sz="2400" b="1" dirty="0" smtClean="0">
                <a:ln w="12700">
                  <a:solidFill>
                    <a:schemeClr val="accent1"/>
                  </a:solidFill>
                  <a:prstDash val="solid"/>
                </a:ln>
                <a:solidFill>
                  <a:srgbClr val="99CC00"/>
                </a:solidFill>
                <a:effectLst>
                  <a:outerShdw dist="38100" dir="2640000" algn="bl" rotWithShape="0">
                    <a:schemeClr val="accent1"/>
                  </a:outerShdw>
                </a:effectLst>
                <a:latin typeface="Arial" pitchFamily="34" charset="0"/>
                <a:cs typeface="Arial" pitchFamily="34" charset="0"/>
              </a:rPr>
              <a:t>ARTICOLO 4 </a:t>
            </a:r>
          </a:p>
          <a:p>
            <a:pPr algn="ctr"/>
            <a:endParaRPr lang="it-IT" sz="8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pitchFamily="34" charset="0"/>
              <a:cs typeface="Arial" pitchFamily="34" charset="0"/>
            </a:endParaRPr>
          </a:p>
          <a:p>
            <a:pPr algn="ctr"/>
            <a:endParaRPr lang="it-IT" sz="8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pitchFamily="34" charset="0"/>
              <a:cs typeface="Arial" pitchFamily="34" charset="0"/>
            </a:endParaRPr>
          </a:p>
          <a:p>
            <a:pPr algn="ctr"/>
            <a:endParaRPr lang="it-IT" sz="8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pitchFamily="34" charset="0"/>
              <a:cs typeface="Arial" pitchFamily="34" charset="0"/>
            </a:endParaRPr>
          </a:p>
          <a:p>
            <a:pPr algn="ctr"/>
            <a:r>
              <a:rPr lang="it-IT" sz="3200" b="1" dirty="0" smtClean="0">
                <a:ln w="12700">
                  <a:solidFill>
                    <a:schemeClr val="accent1"/>
                  </a:solidFill>
                  <a:prstDash val="solid"/>
                </a:ln>
                <a:solidFill>
                  <a:srgbClr val="99CC00"/>
                </a:solidFill>
                <a:effectLst>
                  <a:outerShdw dist="38100" dir="2640000" algn="bl" rotWithShape="0">
                    <a:schemeClr val="accent1"/>
                  </a:outerShdw>
                </a:effectLst>
                <a:latin typeface="Arial" pitchFamily="34" charset="0"/>
                <a:cs typeface="Arial" pitchFamily="34" charset="0"/>
              </a:rPr>
              <a:t>(Disposizioni anticipate di trattamento)</a:t>
            </a:r>
            <a:endParaRPr lang="it-IT" b="1" dirty="0" smtClean="0">
              <a:ln w="12700">
                <a:solidFill>
                  <a:schemeClr val="accent1"/>
                </a:solidFill>
                <a:prstDash val="solid"/>
              </a:ln>
              <a:solidFill>
                <a:srgbClr val="99CC00"/>
              </a:solidFill>
              <a:effectLst>
                <a:outerShdw dist="38100" dir="2640000" algn="bl" rotWithShape="0">
                  <a:schemeClr val="accent1"/>
                </a:outerShdw>
              </a:effectLst>
              <a:latin typeface="Arial" pitchFamily="34" charset="0"/>
              <a:cs typeface="Arial" pitchFamily="34" charset="0"/>
            </a:endParaRPr>
          </a:p>
          <a:p>
            <a:pPr algn="ctr"/>
            <a:endParaRPr lang="it-IT" sz="1600" b="1" dirty="0" smtClean="0">
              <a:effectLst>
                <a:outerShdw blurRad="38100" dist="38100" dir="2700000" algn="tl">
                  <a:srgbClr val="000000">
                    <a:alpha val="43137"/>
                  </a:srgbClr>
                </a:outerShdw>
              </a:effectLst>
              <a:latin typeface="Arial" pitchFamily="34" charset="0"/>
              <a:cs typeface="Arial" pitchFamily="34" charset="0"/>
            </a:endParaRPr>
          </a:p>
          <a:p>
            <a:pPr algn="just"/>
            <a:r>
              <a:rPr lang="it-IT" sz="2600" dirty="0" smtClean="0">
                <a:solidFill>
                  <a:srgbClr val="669900"/>
                </a:solidFill>
                <a:latin typeface="Arial" pitchFamily="34" charset="0"/>
                <a:cs typeface="Arial" pitchFamily="34" charset="0"/>
              </a:rPr>
              <a:t>1. Ogni persona maggiorenne e capace di intendere e di volere, in previsione di un’eventuale futura incapacità di autodeterminarsi e dopo avere acquisito adeguate informazioni mediche sulle conseguenze delle sue scelte, può, attraverso le </a:t>
            </a:r>
            <a:r>
              <a:rPr lang="it-IT" sz="2600" b="1" dirty="0" smtClean="0">
                <a:ln w="12700">
                  <a:solidFill>
                    <a:schemeClr val="accent1"/>
                  </a:solidFill>
                  <a:prstDash val="solid"/>
                </a:ln>
                <a:solidFill>
                  <a:srgbClr val="99CC00"/>
                </a:solidFill>
                <a:effectLst>
                  <a:outerShdw dist="38100" dir="2640000" algn="bl" rotWithShape="0">
                    <a:schemeClr val="accent1"/>
                  </a:outerShdw>
                </a:effectLst>
                <a:latin typeface="Arial" pitchFamily="34" charset="0"/>
                <a:cs typeface="Arial" pitchFamily="34" charset="0"/>
              </a:rPr>
              <a:t>DAT</a:t>
            </a:r>
            <a:r>
              <a:rPr lang="it-IT" sz="2600" dirty="0" smtClean="0">
                <a:solidFill>
                  <a:srgbClr val="669900"/>
                </a:solidFill>
                <a:latin typeface="Arial" pitchFamily="34" charset="0"/>
                <a:cs typeface="Arial" pitchFamily="34" charset="0"/>
              </a:rPr>
              <a:t>, esprimere le proprie volontà in materia di trattamenti sanitari, nonché il consenso o il rifiuto rispetto ad accertamenti diagnostici o scelte terapeutiche e a singoli trattamenti sanitari. </a:t>
            </a:r>
            <a:r>
              <a:rPr lang="it-IT" altLang="it-IT" sz="2600" dirty="0" smtClean="0">
                <a:solidFill>
                  <a:srgbClr val="99CC00"/>
                </a:solidFill>
                <a:latin typeface="Arial" panose="020B0604020202020204" pitchFamily="34" charset="0"/>
                <a:cs typeface="Arial" panose="020B0604020202020204" pitchFamily="34" charset="0"/>
              </a:rPr>
              <a:t>Indica altresì una persona di sua fiducia, di seguito denominata «fiduciario», che ne faccia le veci e la rappresenti nelle relazioni con il medico e con le strutture sanitarie. </a:t>
            </a:r>
          </a:p>
          <a:p>
            <a:pPr algn="just"/>
            <a:endParaRPr lang="it-IT" sz="2600" dirty="0" smtClean="0">
              <a:latin typeface="Arial" pitchFamily="34" charset="0"/>
              <a:cs typeface="Arial" pitchFamily="34" charset="0"/>
            </a:endParaRPr>
          </a:p>
        </p:txBody>
      </p:sp>
    </p:spTree>
    <p:extLst>
      <p:ext uri="{BB962C8B-B14F-4D97-AF65-F5344CB8AC3E}">
        <p14:creationId xmlns:p14="http://schemas.microsoft.com/office/powerpoint/2010/main" val="13251263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rot="10800000" flipV="1">
            <a:off x="467544" y="672619"/>
            <a:ext cx="8208912" cy="5878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just">
              <a:defRPr/>
            </a:pPr>
            <a:r>
              <a:rPr lang="it-IT" altLang="it-IT" sz="2800" dirty="0">
                <a:solidFill>
                  <a:srgbClr val="669900"/>
                </a:solidFill>
                <a:latin typeface="Arial" panose="020B0604020202020204" pitchFamily="34" charset="0"/>
                <a:cs typeface="Arial" panose="020B0604020202020204" pitchFamily="34" charset="0"/>
              </a:rPr>
              <a:t>2. Il </a:t>
            </a:r>
            <a:r>
              <a:rPr lang="it-IT" altLang="it-IT" sz="2800" b="1" dirty="0">
                <a:ln w="12700">
                  <a:solidFill>
                    <a:schemeClr val="accent1"/>
                  </a:solidFill>
                  <a:prstDash val="solid"/>
                </a:ln>
                <a:solidFill>
                  <a:srgbClr val="99CC00"/>
                </a:solidFill>
                <a:effectLst>
                  <a:outerShdw dist="38100" dir="2640000" algn="bl" rotWithShape="0">
                    <a:schemeClr val="accent1"/>
                  </a:outerShdw>
                </a:effectLst>
                <a:latin typeface="Arial" panose="020B0604020202020204" pitchFamily="34" charset="0"/>
                <a:cs typeface="Arial" panose="020B0604020202020204" pitchFamily="34" charset="0"/>
              </a:rPr>
              <a:t>fiduciario</a:t>
            </a:r>
            <a:r>
              <a:rPr lang="it-IT" altLang="it-IT" sz="2800" dirty="0">
                <a:solidFill>
                  <a:srgbClr val="99CC00"/>
                </a:solidFill>
                <a:latin typeface="Arial" panose="020B0604020202020204" pitchFamily="34" charset="0"/>
                <a:cs typeface="Arial" panose="020B0604020202020204" pitchFamily="34" charset="0"/>
              </a:rPr>
              <a:t> </a:t>
            </a:r>
            <a:r>
              <a:rPr lang="it-IT" altLang="it-IT" sz="2800" dirty="0">
                <a:solidFill>
                  <a:srgbClr val="669900"/>
                </a:solidFill>
                <a:latin typeface="Arial" panose="020B0604020202020204" pitchFamily="34" charset="0"/>
                <a:cs typeface="Arial" panose="020B0604020202020204" pitchFamily="34" charset="0"/>
              </a:rPr>
              <a:t>deve essere una persona maggiorenne e capace di intendere e di volere. L’accettazione della nomina da parte del fiduciario avviene attraverso la sottoscrizione delle </a:t>
            </a:r>
            <a:r>
              <a:rPr lang="it-IT" altLang="it-IT" sz="2800" b="1" dirty="0">
                <a:ln w="12700">
                  <a:solidFill>
                    <a:schemeClr val="accent1"/>
                  </a:solidFill>
                  <a:prstDash val="solid"/>
                </a:ln>
                <a:solidFill>
                  <a:srgbClr val="99CC00"/>
                </a:solidFill>
                <a:effectLst>
                  <a:outerShdw dist="38100" dir="2640000" algn="bl" rotWithShape="0">
                    <a:schemeClr val="accent1"/>
                  </a:outerShdw>
                </a:effectLst>
                <a:latin typeface="Arial" panose="020B0604020202020204" pitchFamily="34" charset="0"/>
                <a:cs typeface="Arial" panose="020B0604020202020204" pitchFamily="34" charset="0"/>
              </a:rPr>
              <a:t>DAT</a:t>
            </a:r>
            <a:r>
              <a:rPr lang="it-IT" altLang="it-IT" sz="2800" dirty="0">
                <a:solidFill>
                  <a:srgbClr val="3366FF"/>
                </a:solidFill>
                <a:latin typeface="Arial" panose="020B0604020202020204" pitchFamily="34" charset="0"/>
                <a:cs typeface="Arial" panose="020B0604020202020204" pitchFamily="34" charset="0"/>
              </a:rPr>
              <a:t> </a:t>
            </a:r>
            <a:r>
              <a:rPr lang="it-IT" altLang="it-IT" sz="2800" dirty="0">
                <a:solidFill>
                  <a:srgbClr val="669900"/>
                </a:solidFill>
                <a:latin typeface="Arial" panose="020B0604020202020204" pitchFamily="34" charset="0"/>
                <a:cs typeface="Arial" panose="020B0604020202020204" pitchFamily="34" charset="0"/>
              </a:rPr>
              <a:t>o con atto successivo, che è allegato alle </a:t>
            </a:r>
            <a:r>
              <a:rPr lang="it-IT" altLang="it-IT" sz="2800" b="1" dirty="0">
                <a:ln w="12700">
                  <a:solidFill>
                    <a:schemeClr val="accent1"/>
                  </a:solidFill>
                  <a:prstDash val="solid"/>
                </a:ln>
                <a:solidFill>
                  <a:srgbClr val="99CC00"/>
                </a:solidFill>
                <a:effectLst>
                  <a:outerShdw dist="38100" dir="2640000" algn="bl" rotWithShape="0">
                    <a:schemeClr val="accent1"/>
                  </a:outerShdw>
                </a:effectLst>
                <a:latin typeface="Arial" panose="020B0604020202020204" pitchFamily="34" charset="0"/>
                <a:cs typeface="Arial" panose="020B0604020202020204" pitchFamily="34" charset="0"/>
              </a:rPr>
              <a:t>DAT</a:t>
            </a:r>
            <a:r>
              <a:rPr lang="it-IT" altLang="it-IT" sz="2800" dirty="0">
                <a:solidFill>
                  <a:srgbClr val="99CC00"/>
                </a:solidFill>
                <a:latin typeface="Arial" panose="020B0604020202020204" pitchFamily="34" charset="0"/>
                <a:cs typeface="Arial" panose="020B0604020202020204" pitchFamily="34" charset="0"/>
              </a:rPr>
              <a:t>.</a:t>
            </a:r>
            <a:r>
              <a:rPr lang="it-IT" altLang="it-IT" sz="2800" dirty="0">
                <a:solidFill>
                  <a:srgbClr val="3366FF"/>
                </a:solidFill>
                <a:latin typeface="Arial" panose="020B0604020202020204" pitchFamily="34" charset="0"/>
                <a:cs typeface="Arial" panose="020B0604020202020204" pitchFamily="34" charset="0"/>
              </a:rPr>
              <a:t> </a:t>
            </a:r>
            <a:r>
              <a:rPr lang="it-IT" altLang="it-IT" sz="2800" dirty="0">
                <a:solidFill>
                  <a:srgbClr val="669900"/>
                </a:solidFill>
                <a:latin typeface="Arial" panose="020B0604020202020204" pitchFamily="34" charset="0"/>
                <a:cs typeface="Arial" panose="020B0604020202020204" pitchFamily="34" charset="0"/>
              </a:rPr>
              <a:t>Al fiduciario è rilasciata una copia delle</a:t>
            </a:r>
            <a:r>
              <a:rPr lang="it-IT" altLang="it-IT" sz="2800" dirty="0">
                <a:solidFill>
                  <a:srgbClr val="3366FF"/>
                </a:solidFill>
                <a:latin typeface="Arial" panose="020B0604020202020204" pitchFamily="34" charset="0"/>
                <a:cs typeface="Arial" panose="020B0604020202020204" pitchFamily="34" charset="0"/>
              </a:rPr>
              <a:t> </a:t>
            </a:r>
            <a:r>
              <a:rPr lang="it-IT" altLang="it-IT" sz="2800" b="1" dirty="0">
                <a:ln w="12700">
                  <a:solidFill>
                    <a:schemeClr val="accent1"/>
                  </a:solidFill>
                  <a:prstDash val="solid"/>
                </a:ln>
                <a:solidFill>
                  <a:srgbClr val="99CC00"/>
                </a:solidFill>
                <a:effectLst>
                  <a:outerShdw dist="38100" dir="2640000" algn="bl" rotWithShape="0">
                    <a:schemeClr val="accent1"/>
                  </a:outerShdw>
                </a:effectLst>
                <a:latin typeface="Arial" panose="020B0604020202020204" pitchFamily="34" charset="0"/>
                <a:cs typeface="Arial" panose="020B0604020202020204" pitchFamily="34" charset="0"/>
              </a:rPr>
              <a:t>DAT</a:t>
            </a:r>
            <a:r>
              <a:rPr lang="it-IT" altLang="it-IT" sz="2800" dirty="0">
                <a:solidFill>
                  <a:srgbClr val="99CC00"/>
                </a:solidFill>
                <a:latin typeface="Arial" panose="020B0604020202020204" pitchFamily="34" charset="0"/>
                <a:cs typeface="Arial" panose="020B0604020202020204" pitchFamily="34" charset="0"/>
              </a:rPr>
              <a:t>.</a:t>
            </a:r>
            <a:r>
              <a:rPr lang="it-IT" altLang="it-IT" sz="2800" dirty="0">
                <a:solidFill>
                  <a:srgbClr val="3366FF"/>
                </a:solidFill>
                <a:latin typeface="Arial" panose="020B0604020202020204" pitchFamily="34" charset="0"/>
                <a:cs typeface="Arial" panose="020B0604020202020204" pitchFamily="34" charset="0"/>
              </a:rPr>
              <a:t> </a:t>
            </a:r>
            <a:r>
              <a:rPr lang="it-IT" altLang="it-IT" sz="2800" dirty="0">
                <a:solidFill>
                  <a:srgbClr val="669900"/>
                </a:solidFill>
                <a:latin typeface="Arial" panose="020B0604020202020204" pitchFamily="34" charset="0"/>
                <a:cs typeface="Arial" panose="020B0604020202020204" pitchFamily="34" charset="0"/>
              </a:rPr>
              <a:t>Il fiduciario può rinunciare alla nomina con atto scritto, che è comunicato al disponente. </a:t>
            </a:r>
          </a:p>
          <a:p>
            <a:pPr algn="just">
              <a:defRPr/>
            </a:pPr>
            <a:endParaRPr lang="it-IT" altLang="it-IT" sz="2000" dirty="0" smtClean="0">
              <a:solidFill>
                <a:schemeClr val="bg2">
                  <a:lumMod val="50000"/>
                </a:schemeClr>
              </a:solidFill>
              <a:latin typeface="Arial" panose="020B0604020202020204" pitchFamily="34" charset="0"/>
              <a:cs typeface="Arial" panose="020B0604020202020204" pitchFamily="34" charset="0"/>
            </a:endParaRPr>
          </a:p>
          <a:p>
            <a:pPr algn="just">
              <a:defRPr/>
            </a:pPr>
            <a:endParaRPr lang="it-IT" altLang="it-IT" sz="2000" dirty="0">
              <a:solidFill>
                <a:schemeClr val="bg2">
                  <a:lumMod val="50000"/>
                </a:schemeClr>
              </a:solidFill>
              <a:latin typeface="Arial" panose="020B0604020202020204" pitchFamily="34" charset="0"/>
              <a:cs typeface="Arial" panose="020B0604020202020204" pitchFamily="34" charset="0"/>
            </a:endParaRPr>
          </a:p>
          <a:p>
            <a:pPr algn="just">
              <a:defRPr/>
            </a:pPr>
            <a:r>
              <a:rPr lang="it-IT" altLang="it-IT" sz="2800" dirty="0">
                <a:solidFill>
                  <a:srgbClr val="99CC00"/>
                </a:solidFill>
                <a:latin typeface="Arial" panose="020B0604020202020204" pitchFamily="34" charset="0"/>
                <a:cs typeface="Arial" panose="020B0604020202020204" pitchFamily="34" charset="0"/>
              </a:rPr>
              <a:t>3. L’incarico del fiduciario può essere revocato dal disponente in qualsiasi momento, con le stesse modalità previste per la nomina e senza obbligo di motivazione. </a:t>
            </a:r>
          </a:p>
        </p:txBody>
      </p:sp>
      <p:sp>
        <p:nvSpPr>
          <p:cNvPr id="4" name="CasellaDiTesto 3"/>
          <p:cNvSpPr txBox="1"/>
          <p:nvPr/>
        </p:nvSpPr>
        <p:spPr>
          <a:xfrm>
            <a:off x="5652120" y="116632"/>
            <a:ext cx="1418978" cy="369332"/>
          </a:xfrm>
          <a:prstGeom prst="rect">
            <a:avLst/>
          </a:prstGeom>
          <a:noFill/>
        </p:spPr>
        <p:txBody>
          <a:bodyPr wrap="none" rtlCol="0">
            <a:spAutoFit/>
          </a:bodyPr>
          <a:lstStyle/>
          <a:p>
            <a:r>
              <a:rPr lang="it-IT" b="1" dirty="0" smtClean="0">
                <a:solidFill>
                  <a:srgbClr val="99CC00"/>
                </a:solidFill>
                <a:latin typeface="Arial" panose="020B0604020202020204" pitchFamily="34" charset="0"/>
                <a:cs typeface="Arial" panose="020B0604020202020204" pitchFamily="34" charset="0"/>
              </a:rPr>
              <a:t>L. 219/2017</a:t>
            </a:r>
            <a:endParaRPr lang="it-IT" b="1" dirty="0">
              <a:solidFill>
                <a:srgbClr val="99CC00"/>
              </a:solidFill>
              <a:latin typeface="Arial" panose="020B0604020202020204" pitchFamily="34" charset="0"/>
              <a:cs typeface="Arial" panose="020B0604020202020204" pitchFamily="34" charset="0"/>
            </a:endParaRPr>
          </a:p>
        </p:txBody>
      </p:sp>
      <p:pic>
        <p:nvPicPr>
          <p:cNvPr id="7170" name="Picture 2" descr="Risultati immagini per legge 219/20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0272" y="3717032"/>
            <a:ext cx="1512168" cy="1152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24742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5364088" y="116632"/>
            <a:ext cx="2368982" cy="369332"/>
          </a:xfrm>
          <a:prstGeom prst="rect">
            <a:avLst/>
          </a:prstGeom>
          <a:noFill/>
        </p:spPr>
        <p:txBody>
          <a:bodyPr wrap="none" rtlCol="0">
            <a:spAutoFit/>
          </a:bodyPr>
          <a:lstStyle/>
          <a:p>
            <a:r>
              <a:rPr lang="it-IT" b="1" dirty="0" smtClean="0">
                <a:solidFill>
                  <a:srgbClr val="99CC00"/>
                </a:solidFill>
                <a:latin typeface="Arial" panose="020B0604020202020204" pitchFamily="34" charset="0"/>
                <a:cs typeface="Arial" panose="020B0604020202020204" pitchFamily="34" charset="0"/>
              </a:rPr>
              <a:t>COM’ERA PRIMA….</a:t>
            </a:r>
            <a:endParaRPr lang="it-IT" b="1" dirty="0">
              <a:solidFill>
                <a:srgbClr val="99CC00"/>
              </a:solidFill>
              <a:latin typeface="Arial" panose="020B0604020202020204" pitchFamily="34" charset="0"/>
              <a:cs typeface="Arial" panose="020B0604020202020204" pitchFamily="34" charset="0"/>
            </a:endParaRPr>
          </a:p>
        </p:txBody>
      </p:sp>
      <p:sp>
        <p:nvSpPr>
          <p:cNvPr id="6" name="CasellaDiTesto 5"/>
          <p:cNvSpPr txBox="1"/>
          <p:nvPr/>
        </p:nvSpPr>
        <p:spPr>
          <a:xfrm>
            <a:off x="378384" y="620688"/>
            <a:ext cx="8387232" cy="954107"/>
          </a:xfrm>
          <a:prstGeom prst="rect">
            <a:avLst/>
          </a:prstGeom>
          <a:noFill/>
        </p:spPr>
        <p:txBody>
          <a:bodyPr wrap="none" rtlCol="0">
            <a:spAutoFit/>
          </a:bodyPr>
          <a:lstStyle/>
          <a:p>
            <a:pPr algn="ctr"/>
            <a:r>
              <a:rPr lang="it-IT" sz="2800" dirty="0" smtClean="0">
                <a:solidFill>
                  <a:srgbClr val="669900"/>
                </a:solidFill>
                <a:latin typeface="Arial" panose="020B0604020202020204" pitchFamily="34" charset="0"/>
                <a:cs typeface="Arial" panose="020B0604020202020204" pitchFamily="34" charset="0"/>
              </a:rPr>
              <a:t>Oltre alle fonti normative nazionali, sovranazionali </a:t>
            </a:r>
          </a:p>
          <a:p>
            <a:pPr algn="ctr"/>
            <a:r>
              <a:rPr lang="it-IT" sz="2800" dirty="0">
                <a:solidFill>
                  <a:srgbClr val="669900"/>
                </a:solidFill>
                <a:latin typeface="Arial" panose="020B0604020202020204" pitchFamily="34" charset="0"/>
                <a:cs typeface="Arial" panose="020B0604020202020204" pitchFamily="34" charset="0"/>
              </a:rPr>
              <a:t>e</a:t>
            </a:r>
            <a:r>
              <a:rPr lang="it-IT" sz="2800" dirty="0" smtClean="0">
                <a:solidFill>
                  <a:srgbClr val="669900"/>
                </a:solidFill>
                <a:latin typeface="Arial" panose="020B0604020202020204" pitchFamily="34" charset="0"/>
                <a:cs typeface="Arial" panose="020B0604020202020204" pitchFamily="34" charset="0"/>
              </a:rPr>
              <a:t> al Codice di Deontologia Medica che già nel 1995</a:t>
            </a:r>
            <a:endParaRPr lang="it-IT" sz="2800" dirty="0">
              <a:solidFill>
                <a:srgbClr val="669900"/>
              </a:solidFill>
              <a:latin typeface="Arial" panose="020B0604020202020204" pitchFamily="34" charset="0"/>
              <a:cs typeface="Arial" panose="020B0604020202020204" pitchFamily="34" charset="0"/>
            </a:endParaRPr>
          </a:p>
        </p:txBody>
      </p:sp>
      <p:sp>
        <p:nvSpPr>
          <p:cNvPr id="8" name="Rettangolo 7"/>
          <p:cNvSpPr/>
          <p:nvPr/>
        </p:nvSpPr>
        <p:spPr>
          <a:xfrm>
            <a:off x="467544" y="2060848"/>
            <a:ext cx="8208912" cy="4524315"/>
          </a:xfrm>
          <a:prstGeom prst="rect">
            <a:avLst/>
          </a:prstGeom>
        </p:spPr>
        <p:txBody>
          <a:bodyPr wrap="square">
            <a:spAutoFit/>
          </a:bodyPr>
          <a:lstStyle/>
          <a:p>
            <a:pPr algn="ctr"/>
            <a:r>
              <a:rPr lang="it-IT" sz="2000" b="1" dirty="0" smtClean="0">
                <a:solidFill>
                  <a:srgbClr val="669900"/>
                </a:solidFill>
                <a:latin typeface="Arial" panose="020B0604020202020204" pitchFamily="34" charset="0"/>
                <a:cs typeface="Arial" panose="020B0604020202020204" pitchFamily="34" charset="0"/>
              </a:rPr>
              <a:t>      </a:t>
            </a:r>
            <a:r>
              <a:rPr lang="it-IT" sz="2400" b="1" dirty="0" smtClean="0">
                <a:solidFill>
                  <a:srgbClr val="669900"/>
                </a:solidFill>
                <a:latin typeface="Arial" panose="020B0604020202020204" pitchFamily="34" charset="0"/>
                <a:cs typeface="Arial" panose="020B0604020202020204" pitchFamily="34" charset="0"/>
              </a:rPr>
              <a:t>Art</a:t>
            </a:r>
            <a:r>
              <a:rPr lang="it-IT" sz="2400" b="1" dirty="0">
                <a:solidFill>
                  <a:srgbClr val="669900"/>
                </a:solidFill>
                <a:latin typeface="Arial" panose="020B0604020202020204" pitchFamily="34" charset="0"/>
                <a:cs typeface="Arial" panose="020B0604020202020204" pitchFamily="34" charset="0"/>
              </a:rPr>
              <a:t>. 34 Autonomia del </a:t>
            </a:r>
            <a:r>
              <a:rPr lang="it-IT" sz="2400" b="1" dirty="0" smtClean="0">
                <a:solidFill>
                  <a:srgbClr val="669900"/>
                </a:solidFill>
                <a:latin typeface="Arial" panose="020B0604020202020204" pitchFamily="34" charset="0"/>
                <a:cs typeface="Arial" panose="020B0604020202020204" pitchFamily="34" charset="0"/>
              </a:rPr>
              <a:t>cittadino</a:t>
            </a:r>
          </a:p>
          <a:p>
            <a:endParaRPr lang="it-IT" sz="800" dirty="0">
              <a:solidFill>
                <a:srgbClr val="669900"/>
              </a:solidFill>
              <a:latin typeface="Arial" panose="020B0604020202020204" pitchFamily="34" charset="0"/>
              <a:cs typeface="Arial" panose="020B0604020202020204" pitchFamily="34" charset="0"/>
            </a:endParaRPr>
          </a:p>
          <a:p>
            <a:pPr algn="just"/>
            <a:r>
              <a:rPr lang="it-IT" sz="2000" dirty="0">
                <a:solidFill>
                  <a:srgbClr val="669900"/>
                </a:solidFill>
                <a:latin typeface="Arial" panose="020B0604020202020204" pitchFamily="34" charset="0"/>
                <a:cs typeface="Arial" panose="020B0604020202020204" pitchFamily="34" charset="0"/>
              </a:rPr>
              <a:t>Il medico deve attenersi, nel rispetto della dignità, della libertà e dell’indipendenza professionale, </a:t>
            </a:r>
            <a:r>
              <a:rPr lang="it-IT" sz="2000" dirty="0" smtClean="0">
                <a:solidFill>
                  <a:srgbClr val="669900"/>
                </a:solidFill>
                <a:latin typeface="Arial" panose="020B0604020202020204" pitchFamily="34" charset="0"/>
                <a:cs typeface="Arial" panose="020B0604020202020204" pitchFamily="34" charset="0"/>
              </a:rPr>
              <a:t>alla </a:t>
            </a:r>
            <a:r>
              <a:rPr lang="it-IT" sz="2000" dirty="0">
                <a:solidFill>
                  <a:srgbClr val="669900"/>
                </a:solidFill>
                <a:latin typeface="Arial" panose="020B0604020202020204" pitchFamily="34" charset="0"/>
                <a:cs typeface="Arial" panose="020B0604020202020204" pitchFamily="34" charset="0"/>
              </a:rPr>
              <a:t>volontà </a:t>
            </a:r>
            <a:r>
              <a:rPr lang="it-IT" sz="2000" dirty="0" smtClean="0">
                <a:solidFill>
                  <a:srgbClr val="669900"/>
                </a:solidFill>
                <a:latin typeface="Arial" panose="020B0604020202020204" pitchFamily="34" charset="0"/>
                <a:cs typeface="Arial" panose="020B0604020202020204" pitchFamily="34" charset="0"/>
              </a:rPr>
              <a:t>di </a:t>
            </a:r>
            <a:r>
              <a:rPr lang="it-IT" sz="2000" dirty="0">
                <a:solidFill>
                  <a:srgbClr val="669900"/>
                </a:solidFill>
                <a:latin typeface="Arial" panose="020B0604020202020204" pitchFamily="34" charset="0"/>
                <a:cs typeface="Arial" panose="020B0604020202020204" pitchFamily="34" charset="0"/>
              </a:rPr>
              <a:t>curarsi, liberamente espressa dalla persona.</a:t>
            </a:r>
          </a:p>
          <a:p>
            <a:pPr algn="just"/>
            <a:r>
              <a:rPr lang="it-IT" sz="2400" b="1" dirty="0">
                <a:solidFill>
                  <a:srgbClr val="669900"/>
                </a:solidFill>
                <a:latin typeface="Arial" panose="020B0604020202020204" pitchFamily="34" charset="0"/>
                <a:cs typeface="Arial" panose="020B0604020202020204" pitchFamily="34" charset="0"/>
              </a:rPr>
              <a:t>Il medico, se il paziente non è in grado di esprimere la propria volontà in caso di grave pericolo di </a:t>
            </a:r>
            <a:r>
              <a:rPr lang="it-IT" sz="2400" b="1" dirty="0" smtClean="0">
                <a:solidFill>
                  <a:srgbClr val="669900"/>
                </a:solidFill>
                <a:latin typeface="Arial" panose="020B0604020202020204" pitchFamily="34" charset="0"/>
                <a:cs typeface="Arial" panose="020B0604020202020204" pitchFamily="34" charset="0"/>
              </a:rPr>
              <a:t>vita</a:t>
            </a:r>
            <a:r>
              <a:rPr lang="it-IT" sz="2400" b="1" dirty="0">
                <a:solidFill>
                  <a:srgbClr val="669900"/>
                </a:solidFill>
                <a:latin typeface="Arial" panose="020B0604020202020204" pitchFamily="34" charset="0"/>
                <a:cs typeface="Arial" panose="020B0604020202020204" pitchFamily="34" charset="0"/>
              </a:rPr>
              <a:t>, </a:t>
            </a:r>
            <a:r>
              <a:rPr lang="it-IT" sz="2400" b="1" u="sng" dirty="0">
                <a:solidFill>
                  <a:srgbClr val="669900"/>
                </a:solidFill>
                <a:latin typeface="Arial" panose="020B0604020202020204" pitchFamily="34" charset="0"/>
                <a:cs typeface="Arial" panose="020B0604020202020204" pitchFamily="34" charset="0"/>
              </a:rPr>
              <a:t>non può non tenere conto di quanto precedentemente manifestato dallo stesso</a:t>
            </a:r>
            <a:r>
              <a:rPr lang="it-IT" sz="2400" b="1" dirty="0">
                <a:solidFill>
                  <a:srgbClr val="669900"/>
                </a:solidFill>
                <a:latin typeface="Arial" panose="020B0604020202020204" pitchFamily="34" charset="0"/>
                <a:cs typeface="Arial" panose="020B0604020202020204" pitchFamily="34" charset="0"/>
              </a:rPr>
              <a:t>.</a:t>
            </a:r>
          </a:p>
          <a:p>
            <a:pPr algn="just"/>
            <a:r>
              <a:rPr lang="it-IT" sz="2000" dirty="0">
                <a:solidFill>
                  <a:srgbClr val="669900"/>
                </a:solidFill>
                <a:latin typeface="Arial" panose="020B0604020202020204" pitchFamily="34" charset="0"/>
                <a:cs typeface="Arial" panose="020B0604020202020204" pitchFamily="34" charset="0"/>
              </a:rPr>
              <a:t>Il medico ha </a:t>
            </a:r>
            <a:r>
              <a:rPr lang="it-IT" sz="2000" dirty="0" smtClean="0">
                <a:solidFill>
                  <a:srgbClr val="669900"/>
                </a:solidFill>
                <a:latin typeface="Arial" panose="020B0604020202020204" pitchFamily="34" charset="0"/>
                <a:cs typeface="Arial" panose="020B0604020202020204" pitchFamily="34" charset="0"/>
              </a:rPr>
              <a:t>l’obbligo di </a:t>
            </a:r>
            <a:r>
              <a:rPr lang="it-IT" sz="2000" dirty="0">
                <a:solidFill>
                  <a:srgbClr val="669900"/>
                </a:solidFill>
                <a:latin typeface="Arial" panose="020B0604020202020204" pitchFamily="34" charset="0"/>
                <a:cs typeface="Arial" panose="020B0604020202020204" pitchFamily="34" charset="0"/>
              </a:rPr>
              <a:t>dare informazioni al minore e di tenere conto della sua volontà</a:t>
            </a:r>
            <a:r>
              <a:rPr lang="it-IT" sz="2000" dirty="0" smtClean="0">
                <a:solidFill>
                  <a:srgbClr val="669900"/>
                </a:solidFill>
                <a:latin typeface="Arial" panose="020B0604020202020204" pitchFamily="34" charset="0"/>
                <a:cs typeface="Arial" panose="020B0604020202020204" pitchFamily="34" charset="0"/>
              </a:rPr>
              <a:t>, compatibilmente </a:t>
            </a:r>
            <a:r>
              <a:rPr lang="it-IT" sz="2000" dirty="0">
                <a:solidFill>
                  <a:srgbClr val="669900"/>
                </a:solidFill>
                <a:latin typeface="Arial" panose="020B0604020202020204" pitchFamily="34" charset="0"/>
                <a:cs typeface="Arial" panose="020B0604020202020204" pitchFamily="34" charset="0"/>
              </a:rPr>
              <a:t>con l’età e con la capacità di comprensione, fermo restando il rispetto dei diritti </a:t>
            </a:r>
            <a:r>
              <a:rPr lang="it-IT" sz="2000" dirty="0" smtClean="0">
                <a:solidFill>
                  <a:srgbClr val="669900"/>
                </a:solidFill>
                <a:latin typeface="Arial" panose="020B0604020202020204" pitchFamily="34" charset="0"/>
                <a:cs typeface="Arial" panose="020B0604020202020204" pitchFamily="34" charset="0"/>
              </a:rPr>
              <a:t>del </a:t>
            </a:r>
            <a:r>
              <a:rPr lang="it-IT" sz="2000" dirty="0">
                <a:solidFill>
                  <a:srgbClr val="669900"/>
                </a:solidFill>
                <a:latin typeface="Arial" panose="020B0604020202020204" pitchFamily="34" charset="0"/>
                <a:cs typeface="Arial" panose="020B0604020202020204" pitchFamily="34" charset="0"/>
              </a:rPr>
              <a:t>legale rappresentante; analogamente deve comportarsi di fronte a un maggiorenne </a:t>
            </a:r>
            <a:r>
              <a:rPr lang="it-IT" sz="2000" dirty="0" smtClean="0">
                <a:solidFill>
                  <a:srgbClr val="669900"/>
                </a:solidFill>
                <a:latin typeface="Arial" panose="020B0604020202020204" pitchFamily="34" charset="0"/>
                <a:cs typeface="Arial" panose="020B0604020202020204" pitchFamily="34" charset="0"/>
              </a:rPr>
              <a:t>infermo </a:t>
            </a:r>
            <a:r>
              <a:rPr lang="it-IT" sz="2000" dirty="0">
                <a:solidFill>
                  <a:srgbClr val="669900"/>
                </a:solidFill>
                <a:latin typeface="Arial" panose="020B0604020202020204" pitchFamily="34" charset="0"/>
                <a:cs typeface="Arial" panose="020B0604020202020204" pitchFamily="34" charset="0"/>
              </a:rPr>
              <a:t>di </a:t>
            </a:r>
            <a:r>
              <a:rPr lang="it-IT" sz="2000" dirty="0" smtClean="0">
                <a:solidFill>
                  <a:srgbClr val="669900"/>
                </a:solidFill>
                <a:latin typeface="Arial" panose="020B0604020202020204" pitchFamily="34" charset="0"/>
                <a:cs typeface="Arial" panose="020B0604020202020204" pitchFamily="34" charset="0"/>
              </a:rPr>
              <a:t>mente.</a:t>
            </a:r>
            <a:endParaRPr lang="it-IT" sz="2000" dirty="0">
              <a:solidFill>
                <a:srgbClr val="669900"/>
              </a:solidFill>
              <a:latin typeface="Arial" panose="020B0604020202020204" pitchFamily="34" charset="0"/>
              <a:cs typeface="Arial" panose="020B0604020202020204" pitchFamily="34" charset="0"/>
            </a:endParaRPr>
          </a:p>
        </p:txBody>
      </p:sp>
      <p:sp>
        <p:nvSpPr>
          <p:cNvPr id="9" name="Freccia in giù 8"/>
          <p:cNvSpPr/>
          <p:nvPr/>
        </p:nvSpPr>
        <p:spPr>
          <a:xfrm>
            <a:off x="4310659" y="1646803"/>
            <a:ext cx="576064" cy="4860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26" name="Picture 2" descr="Risultati immagini per FNOMCe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539044"/>
            <a:ext cx="1392089" cy="104360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Risultati immagini per FNOMCe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21725" y="1467036"/>
            <a:ext cx="1392089" cy="10436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7898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rot="10800000" flipV="1">
            <a:off x="712329" y="1484784"/>
            <a:ext cx="7704857" cy="4832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just">
              <a:defRPr/>
            </a:pPr>
            <a:r>
              <a:rPr lang="it-IT" altLang="it-IT" sz="2800" dirty="0">
                <a:solidFill>
                  <a:srgbClr val="669900"/>
                </a:solidFill>
                <a:latin typeface="Arial" panose="020B0604020202020204" pitchFamily="34" charset="0"/>
                <a:cs typeface="Arial" panose="020B0604020202020204" pitchFamily="34" charset="0"/>
              </a:rPr>
              <a:t>4. Nel caso in cui le </a:t>
            </a:r>
            <a:r>
              <a:rPr lang="it-IT" altLang="it-IT" sz="2800" b="1" dirty="0">
                <a:ln w="12700">
                  <a:solidFill>
                    <a:schemeClr val="accent1"/>
                  </a:solidFill>
                  <a:prstDash val="solid"/>
                </a:ln>
                <a:solidFill>
                  <a:srgbClr val="99CC00"/>
                </a:solidFill>
                <a:effectLst>
                  <a:outerShdw dist="38100" dir="2640000" algn="bl" rotWithShape="0">
                    <a:schemeClr val="accent1"/>
                  </a:outerShdw>
                </a:effectLst>
                <a:latin typeface="Arial" panose="020B0604020202020204" pitchFamily="34" charset="0"/>
                <a:cs typeface="Arial" panose="020B0604020202020204" pitchFamily="34" charset="0"/>
              </a:rPr>
              <a:t>DAT</a:t>
            </a:r>
            <a:r>
              <a:rPr lang="it-IT" altLang="it-IT" sz="2800" dirty="0">
                <a:solidFill>
                  <a:srgbClr val="99CC00"/>
                </a:solidFill>
                <a:latin typeface="Arial" panose="020B0604020202020204" pitchFamily="34" charset="0"/>
                <a:cs typeface="Arial" panose="020B0604020202020204" pitchFamily="34" charset="0"/>
              </a:rPr>
              <a:t> </a:t>
            </a:r>
            <a:r>
              <a:rPr lang="it-IT" altLang="it-IT" sz="2800" dirty="0">
                <a:solidFill>
                  <a:srgbClr val="669900"/>
                </a:solidFill>
                <a:latin typeface="Arial" panose="020B0604020202020204" pitchFamily="34" charset="0"/>
                <a:cs typeface="Arial" panose="020B0604020202020204" pitchFamily="34" charset="0"/>
              </a:rPr>
              <a:t>non contengano l’indicazione del fiduciario o questi vi abbia rinunciato o sia deceduto o sia divenuto incapace, le </a:t>
            </a:r>
            <a:r>
              <a:rPr lang="it-IT" altLang="it-IT" sz="2800" b="1" dirty="0">
                <a:ln w="12700">
                  <a:solidFill>
                    <a:schemeClr val="accent1"/>
                  </a:solidFill>
                  <a:prstDash val="solid"/>
                </a:ln>
                <a:solidFill>
                  <a:srgbClr val="99CC00"/>
                </a:solidFill>
                <a:effectLst>
                  <a:outerShdw dist="38100" dir="2640000" algn="bl" rotWithShape="0">
                    <a:schemeClr val="accent1"/>
                  </a:outerShdw>
                </a:effectLst>
                <a:latin typeface="Arial" panose="020B0604020202020204" pitchFamily="34" charset="0"/>
                <a:cs typeface="Arial" panose="020B0604020202020204" pitchFamily="34" charset="0"/>
              </a:rPr>
              <a:t>DAT</a:t>
            </a:r>
            <a:r>
              <a:rPr lang="it-IT" altLang="it-IT" sz="2800" dirty="0">
                <a:solidFill>
                  <a:srgbClr val="0099FF"/>
                </a:solidFill>
                <a:latin typeface="Arial" panose="020B0604020202020204" pitchFamily="34" charset="0"/>
                <a:cs typeface="Arial" panose="020B0604020202020204" pitchFamily="34" charset="0"/>
              </a:rPr>
              <a:t> </a:t>
            </a:r>
            <a:r>
              <a:rPr lang="it-IT" altLang="it-IT" sz="2800" dirty="0">
                <a:solidFill>
                  <a:srgbClr val="669900"/>
                </a:solidFill>
                <a:latin typeface="Arial" panose="020B0604020202020204" pitchFamily="34" charset="0"/>
                <a:cs typeface="Arial" panose="020B0604020202020204" pitchFamily="34" charset="0"/>
              </a:rPr>
              <a:t>mantengono efficacia in merito alle volontà del disponente. In caso di necessità, il giudice tutelare provvede alla nomina di un amministratore di sostegno, ai sensi del capo I del titolo XII del libro I del codice civile. </a:t>
            </a:r>
            <a:endParaRPr lang="it-IT" altLang="it-IT" sz="2800" dirty="0" smtClean="0">
              <a:solidFill>
                <a:srgbClr val="669900"/>
              </a:solidFill>
              <a:latin typeface="Arial" panose="020B0604020202020204" pitchFamily="34" charset="0"/>
              <a:cs typeface="Arial" panose="020B0604020202020204" pitchFamily="34" charset="0"/>
            </a:endParaRPr>
          </a:p>
          <a:p>
            <a:pPr algn="just">
              <a:defRPr/>
            </a:pPr>
            <a:endParaRPr lang="it-IT" altLang="it-IT" sz="2800" dirty="0">
              <a:solidFill>
                <a:srgbClr val="669900"/>
              </a:solidFill>
              <a:latin typeface="Arial" panose="020B0604020202020204" pitchFamily="34" charset="0"/>
              <a:cs typeface="Arial" panose="020B0604020202020204" pitchFamily="34" charset="0"/>
            </a:endParaRPr>
          </a:p>
          <a:p>
            <a:pPr algn="just">
              <a:defRPr/>
            </a:pPr>
            <a:endParaRPr lang="it-IT" altLang="it-IT" sz="2800" dirty="0">
              <a:solidFill>
                <a:srgbClr val="002060"/>
              </a:solidFill>
              <a:latin typeface="Arial" panose="020B0604020202020204" pitchFamily="34" charset="0"/>
              <a:cs typeface="Arial" panose="020B0604020202020204" pitchFamily="34" charset="0"/>
            </a:endParaRPr>
          </a:p>
        </p:txBody>
      </p:sp>
      <p:sp>
        <p:nvSpPr>
          <p:cNvPr id="3" name="CasellaDiTesto 2"/>
          <p:cNvSpPr txBox="1"/>
          <p:nvPr/>
        </p:nvSpPr>
        <p:spPr>
          <a:xfrm>
            <a:off x="5652120" y="116632"/>
            <a:ext cx="1418978" cy="369332"/>
          </a:xfrm>
          <a:prstGeom prst="rect">
            <a:avLst/>
          </a:prstGeom>
          <a:noFill/>
        </p:spPr>
        <p:txBody>
          <a:bodyPr wrap="none" rtlCol="0">
            <a:spAutoFit/>
          </a:bodyPr>
          <a:lstStyle/>
          <a:p>
            <a:r>
              <a:rPr lang="it-IT" b="1" dirty="0" smtClean="0">
                <a:solidFill>
                  <a:srgbClr val="99CC00"/>
                </a:solidFill>
                <a:latin typeface="Arial" panose="020B0604020202020204" pitchFamily="34" charset="0"/>
                <a:cs typeface="Arial" panose="020B0604020202020204" pitchFamily="34" charset="0"/>
              </a:rPr>
              <a:t>L. 219/2017</a:t>
            </a:r>
            <a:endParaRPr lang="it-IT" b="1" dirty="0">
              <a:solidFill>
                <a:srgbClr val="99CC00"/>
              </a:solidFill>
              <a:latin typeface="Arial" panose="020B0604020202020204" pitchFamily="34" charset="0"/>
              <a:cs typeface="Arial" panose="020B0604020202020204" pitchFamily="34" charset="0"/>
            </a:endParaRPr>
          </a:p>
        </p:txBody>
      </p:sp>
      <p:sp>
        <p:nvSpPr>
          <p:cNvPr id="4" name="CasellaDiTesto 3"/>
          <p:cNvSpPr txBox="1"/>
          <p:nvPr/>
        </p:nvSpPr>
        <p:spPr>
          <a:xfrm>
            <a:off x="783176" y="5733256"/>
            <a:ext cx="7563161" cy="461665"/>
          </a:xfrm>
          <a:prstGeom prst="rect">
            <a:avLst/>
          </a:prstGeom>
          <a:noFill/>
        </p:spPr>
        <p:txBody>
          <a:bodyPr wrap="none" rtlCol="0">
            <a:spAutoFit/>
          </a:bodyPr>
          <a:lstStyle/>
          <a:p>
            <a:r>
              <a:rPr lang="it-IT" sz="2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panose="020B0604020202020204" pitchFamily="34" charset="0"/>
                <a:cs typeface="Arial" panose="020B0604020202020204" pitchFamily="34" charset="0"/>
              </a:rPr>
              <a:t>COME RER PROPONIAMO ANCHE UN SOSTITUTO</a:t>
            </a:r>
            <a:endParaRPr lang="it-IT"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panose="020B0604020202020204" pitchFamily="34" charset="0"/>
              <a:cs typeface="Arial" panose="020B0604020202020204" pitchFamily="34" charset="0"/>
            </a:endParaRPr>
          </a:p>
        </p:txBody>
      </p:sp>
      <p:pic>
        <p:nvPicPr>
          <p:cNvPr id="8194" name="Picture 2" descr="Risultati immagini per legge 219/20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49677"/>
            <a:ext cx="3120281" cy="11698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014980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39552" y="764704"/>
            <a:ext cx="8064896" cy="5693866"/>
          </a:xfrm>
          <a:prstGeom prst="rect">
            <a:avLst/>
          </a:prstGeom>
        </p:spPr>
        <p:txBody>
          <a:bodyPr wrap="square">
            <a:spAutoFit/>
          </a:bodyPr>
          <a:lstStyle/>
          <a:p>
            <a:pPr algn="just">
              <a:defRPr/>
            </a:pPr>
            <a:r>
              <a:rPr lang="it-IT" altLang="it-IT" sz="2800" dirty="0">
                <a:solidFill>
                  <a:srgbClr val="669900"/>
                </a:solidFill>
                <a:latin typeface="Arial" panose="020B0604020202020204" pitchFamily="34" charset="0"/>
                <a:cs typeface="Arial" panose="020B0604020202020204" pitchFamily="34" charset="0"/>
              </a:rPr>
              <a:t>5. Fermo restando quanto previsto dal comma 6 dell’articolo 1, il medico è tenuto al rispetto delle </a:t>
            </a:r>
            <a:r>
              <a:rPr lang="it-IT" altLang="it-IT" sz="2800" b="1" dirty="0">
                <a:ln w="12700">
                  <a:solidFill>
                    <a:schemeClr val="accent1"/>
                  </a:solidFill>
                  <a:prstDash val="solid"/>
                </a:ln>
                <a:solidFill>
                  <a:srgbClr val="99CC00"/>
                </a:solidFill>
                <a:effectLst>
                  <a:outerShdw dist="38100" dir="2640000" algn="bl" rotWithShape="0">
                    <a:schemeClr val="accent1"/>
                  </a:outerShdw>
                </a:effectLst>
                <a:latin typeface="Arial" panose="020B0604020202020204" pitchFamily="34" charset="0"/>
                <a:cs typeface="Arial" panose="020B0604020202020204" pitchFamily="34" charset="0"/>
              </a:rPr>
              <a:t>DAT</a:t>
            </a:r>
            <a:r>
              <a:rPr lang="it-IT" altLang="it-IT" sz="2800" dirty="0">
                <a:solidFill>
                  <a:srgbClr val="669900"/>
                </a:solidFill>
                <a:latin typeface="Arial" panose="020B0604020202020204" pitchFamily="34" charset="0"/>
                <a:cs typeface="Arial" panose="020B0604020202020204" pitchFamily="34" charset="0"/>
              </a:rPr>
              <a:t>, le quali possono essere disattese, in tutto o in parte, dal medico stesso, in accordo con il </a:t>
            </a:r>
            <a:r>
              <a:rPr lang="it-IT" altLang="it-IT" sz="2800" dirty="0" smtClean="0">
                <a:solidFill>
                  <a:srgbClr val="669900"/>
                </a:solidFill>
                <a:latin typeface="Arial" panose="020B0604020202020204" pitchFamily="34" charset="0"/>
                <a:cs typeface="Arial" panose="020B0604020202020204" pitchFamily="34" charset="0"/>
              </a:rPr>
              <a:t>fiduciario,</a:t>
            </a:r>
            <a:r>
              <a:rPr lang="it-IT" altLang="it-IT" sz="2800" b="1" dirty="0" smtClean="0">
                <a:ln w="12700">
                  <a:solidFill>
                    <a:schemeClr val="accent1"/>
                  </a:solidFill>
                  <a:prstDash val="solid"/>
                </a:ln>
                <a:solidFill>
                  <a:srgbClr val="669900"/>
                </a:solidFill>
                <a:effectLst>
                  <a:outerShdw dist="38100" dir="2640000" algn="bl" rotWithShape="0">
                    <a:schemeClr val="accent1"/>
                  </a:outerShdw>
                </a:effectLst>
                <a:latin typeface="Arial" panose="020B0604020202020204" pitchFamily="34" charset="0"/>
                <a:cs typeface="Arial" panose="020B0604020202020204" pitchFamily="34" charset="0"/>
              </a:rPr>
              <a:t> </a:t>
            </a:r>
            <a:r>
              <a:rPr lang="it-IT" altLang="it-IT" sz="2800" b="1" dirty="0">
                <a:ln w="12700">
                  <a:solidFill>
                    <a:schemeClr val="accent1"/>
                  </a:solidFill>
                  <a:prstDash val="solid"/>
                </a:ln>
                <a:solidFill>
                  <a:srgbClr val="99CC00"/>
                </a:solidFill>
                <a:effectLst>
                  <a:outerShdw dist="38100" dir="2640000" algn="bl" rotWithShape="0">
                    <a:schemeClr val="accent1"/>
                  </a:outerShdw>
                </a:effectLst>
                <a:latin typeface="Arial" panose="020B0604020202020204" pitchFamily="34" charset="0"/>
                <a:cs typeface="Arial" panose="020B0604020202020204" pitchFamily="34" charset="0"/>
              </a:rPr>
              <a:t>qualora esse appaiano palesemente incongrue o non corrispondenti alla condizione clinica attuale del paziente ovvero sussistano terapie non prevedibili </a:t>
            </a:r>
            <a:r>
              <a:rPr lang="it-IT" altLang="it-IT" sz="2800" b="1" dirty="0" smtClean="0">
                <a:ln w="12700">
                  <a:solidFill>
                    <a:schemeClr val="accent1"/>
                  </a:solidFill>
                  <a:prstDash val="solid"/>
                </a:ln>
                <a:solidFill>
                  <a:srgbClr val="99CC00"/>
                </a:solidFill>
                <a:effectLst>
                  <a:outerShdw dist="38100" dir="2640000" algn="bl" rotWithShape="0">
                    <a:schemeClr val="accent1"/>
                  </a:outerShdw>
                </a:effectLst>
                <a:latin typeface="Arial" panose="020B0604020202020204" pitchFamily="34" charset="0"/>
                <a:cs typeface="Arial" panose="020B0604020202020204" pitchFamily="34" charset="0"/>
              </a:rPr>
              <a:t>all’atto </a:t>
            </a:r>
            <a:r>
              <a:rPr lang="it-IT" altLang="it-IT" sz="2800" b="1" dirty="0">
                <a:ln w="12700">
                  <a:solidFill>
                    <a:schemeClr val="accent1"/>
                  </a:solidFill>
                  <a:prstDash val="solid"/>
                </a:ln>
                <a:solidFill>
                  <a:srgbClr val="99CC00"/>
                </a:solidFill>
                <a:effectLst>
                  <a:outerShdw dist="38100" dir="2640000" algn="bl" rotWithShape="0">
                    <a:schemeClr val="accent1"/>
                  </a:outerShdw>
                </a:effectLst>
                <a:latin typeface="Arial" panose="020B0604020202020204" pitchFamily="34" charset="0"/>
                <a:cs typeface="Arial" panose="020B0604020202020204" pitchFamily="34" charset="0"/>
              </a:rPr>
              <a:t>della sottoscrizione</a:t>
            </a:r>
            <a:r>
              <a:rPr lang="it-IT" altLang="it-IT" sz="2800" dirty="0">
                <a:solidFill>
                  <a:srgbClr val="669900"/>
                </a:solidFill>
                <a:latin typeface="Arial" panose="020B0604020202020204" pitchFamily="34" charset="0"/>
                <a:cs typeface="Arial" panose="020B0604020202020204" pitchFamily="34" charset="0"/>
              </a:rPr>
              <a:t>, capaci di offrire concrete possibilità di miglioramento delle condizioni di vita. Nel caso di conflitto tra il fiduciario e il medico, si procede ai sensi del comma 5, dell’articolo 3.</a:t>
            </a:r>
            <a:r>
              <a:rPr lang="it-IT" altLang="it-IT" sz="2800" dirty="0">
                <a:solidFill>
                  <a:srgbClr val="002060"/>
                </a:solidFill>
                <a:latin typeface="Arial" panose="020B0604020202020204" pitchFamily="34" charset="0"/>
                <a:cs typeface="Arial" panose="020B0604020202020204" pitchFamily="34" charset="0"/>
              </a:rPr>
              <a:t> </a:t>
            </a:r>
            <a:r>
              <a:rPr lang="it-IT" altLang="it-IT" sz="2800" dirty="0" smtClean="0">
                <a:solidFill>
                  <a:srgbClr val="99CC00"/>
                </a:solidFill>
                <a:latin typeface="Arial" panose="020B0604020202020204" pitchFamily="34" charset="0"/>
                <a:cs typeface="Arial" panose="020B0604020202020204" pitchFamily="34" charset="0"/>
              </a:rPr>
              <a:t>(cioè si ricorre al Giudice Tutelare)</a:t>
            </a:r>
            <a:endParaRPr lang="it-IT" altLang="it-IT" sz="2800" dirty="0">
              <a:solidFill>
                <a:srgbClr val="99CC00"/>
              </a:solidFill>
              <a:latin typeface="Arial" panose="020B0604020202020204" pitchFamily="34" charset="0"/>
              <a:cs typeface="Arial" panose="020B0604020202020204" pitchFamily="34" charset="0"/>
            </a:endParaRPr>
          </a:p>
        </p:txBody>
      </p:sp>
      <p:sp>
        <p:nvSpPr>
          <p:cNvPr id="3" name="CasellaDiTesto 2"/>
          <p:cNvSpPr txBox="1"/>
          <p:nvPr/>
        </p:nvSpPr>
        <p:spPr>
          <a:xfrm>
            <a:off x="5652120" y="116632"/>
            <a:ext cx="1418978" cy="369332"/>
          </a:xfrm>
          <a:prstGeom prst="rect">
            <a:avLst/>
          </a:prstGeom>
          <a:noFill/>
        </p:spPr>
        <p:txBody>
          <a:bodyPr wrap="none" rtlCol="0">
            <a:spAutoFit/>
          </a:bodyPr>
          <a:lstStyle/>
          <a:p>
            <a:r>
              <a:rPr lang="it-IT" b="1" dirty="0" smtClean="0">
                <a:solidFill>
                  <a:srgbClr val="99CC00"/>
                </a:solidFill>
                <a:latin typeface="Arial" panose="020B0604020202020204" pitchFamily="34" charset="0"/>
                <a:cs typeface="Arial" panose="020B0604020202020204" pitchFamily="34" charset="0"/>
              </a:rPr>
              <a:t>L. 219/2017</a:t>
            </a:r>
            <a:endParaRPr lang="it-IT" b="1" dirty="0">
              <a:solidFill>
                <a:srgbClr val="99CC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019369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rot="10800000" flipV="1">
            <a:off x="539552" y="738773"/>
            <a:ext cx="8064896"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just">
              <a:defRPr/>
            </a:pPr>
            <a:r>
              <a:rPr lang="it-IT" altLang="it-IT" sz="2800" dirty="0">
                <a:solidFill>
                  <a:srgbClr val="669900"/>
                </a:solidFill>
                <a:latin typeface="Arial" panose="020B0604020202020204" pitchFamily="34" charset="0"/>
                <a:cs typeface="Arial" panose="020B0604020202020204" pitchFamily="34" charset="0"/>
              </a:rPr>
              <a:t>6. Le </a:t>
            </a:r>
            <a:r>
              <a:rPr lang="it-IT" altLang="it-IT" sz="2800" b="1" dirty="0">
                <a:ln w="12700">
                  <a:solidFill>
                    <a:schemeClr val="accent1"/>
                  </a:solidFill>
                  <a:prstDash val="solid"/>
                </a:ln>
                <a:solidFill>
                  <a:srgbClr val="99CC00"/>
                </a:solidFill>
                <a:effectLst>
                  <a:outerShdw dist="38100" dir="2640000" algn="bl" rotWithShape="0">
                    <a:schemeClr val="accent1"/>
                  </a:outerShdw>
                </a:effectLst>
                <a:latin typeface="Arial" panose="020B0604020202020204" pitchFamily="34" charset="0"/>
                <a:cs typeface="Arial" panose="020B0604020202020204" pitchFamily="34" charset="0"/>
              </a:rPr>
              <a:t>DAT</a:t>
            </a:r>
            <a:r>
              <a:rPr lang="it-IT" altLang="it-IT" sz="2800" dirty="0">
                <a:solidFill>
                  <a:srgbClr val="002060"/>
                </a:solidFill>
                <a:latin typeface="Arial" panose="020B0604020202020204" pitchFamily="34" charset="0"/>
                <a:cs typeface="Arial" panose="020B0604020202020204" pitchFamily="34" charset="0"/>
              </a:rPr>
              <a:t> </a:t>
            </a:r>
            <a:r>
              <a:rPr lang="it-IT" altLang="it-IT" sz="2800" dirty="0">
                <a:solidFill>
                  <a:srgbClr val="669900"/>
                </a:solidFill>
                <a:latin typeface="Arial" panose="020B0604020202020204" pitchFamily="34" charset="0"/>
                <a:cs typeface="Arial" panose="020B0604020202020204" pitchFamily="34" charset="0"/>
              </a:rPr>
              <a:t>devono essere redatte per </a:t>
            </a:r>
            <a:r>
              <a:rPr lang="it-IT" altLang="it-IT" sz="2800" b="1" spc="50" dirty="0">
                <a:ln w="0"/>
                <a:solidFill>
                  <a:srgbClr val="99CC00"/>
                </a:solidFill>
                <a:effectLst>
                  <a:innerShdw blurRad="63500" dist="50800" dir="13500000">
                    <a:srgbClr val="000000">
                      <a:alpha val="50000"/>
                    </a:srgbClr>
                  </a:innerShdw>
                </a:effectLst>
                <a:latin typeface="Arial" panose="020B0604020202020204" pitchFamily="34" charset="0"/>
                <a:cs typeface="Arial" panose="020B0604020202020204" pitchFamily="34" charset="0"/>
              </a:rPr>
              <a:t>atto pubblico</a:t>
            </a:r>
            <a:r>
              <a:rPr lang="it-IT" altLang="it-IT" sz="2800" dirty="0">
                <a:solidFill>
                  <a:srgbClr val="3366FF"/>
                </a:solidFill>
                <a:latin typeface="Arial" panose="020B0604020202020204" pitchFamily="34" charset="0"/>
                <a:cs typeface="Arial" panose="020B0604020202020204" pitchFamily="34" charset="0"/>
              </a:rPr>
              <a:t> </a:t>
            </a:r>
            <a:r>
              <a:rPr lang="it-IT" altLang="it-IT" sz="2800" dirty="0">
                <a:solidFill>
                  <a:srgbClr val="669900"/>
                </a:solidFill>
                <a:latin typeface="Arial" panose="020B0604020202020204" pitchFamily="34" charset="0"/>
                <a:cs typeface="Arial" panose="020B0604020202020204" pitchFamily="34" charset="0"/>
              </a:rPr>
              <a:t>o per </a:t>
            </a:r>
            <a:r>
              <a:rPr lang="it-IT" altLang="it-IT" sz="2800" b="1" spc="50" dirty="0">
                <a:ln w="0"/>
                <a:solidFill>
                  <a:srgbClr val="99CC00"/>
                </a:solidFill>
                <a:effectLst>
                  <a:innerShdw blurRad="63500" dist="50800" dir="13500000">
                    <a:srgbClr val="000000">
                      <a:alpha val="50000"/>
                    </a:srgbClr>
                  </a:innerShdw>
                </a:effectLst>
                <a:latin typeface="Arial" panose="020B0604020202020204" pitchFamily="34" charset="0"/>
                <a:cs typeface="Arial" panose="020B0604020202020204" pitchFamily="34" charset="0"/>
              </a:rPr>
              <a:t>scrittura privata autenticata </a:t>
            </a:r>
            <a:r>
              <a:rPr lang="it-IT" altLang="it-IT" sz="2800" dirty="0">
                <a:solidFill>
                  <a:srgbClr val="99CC00"/>
                </a:solidFill>
                <a:latin typeface="Arial" panose="020B0604020202020204" pitchFamily="34" charset="0"/>
                <a:cs typeface="Arial" panose="020B0604020202020204" pitchFamily="34" charset="0"/>
              </a:rPr>
              <a:t>ovvero per </a:t>
            </a:r>
            <a:r>
              <a:rPr lang="it-IT" altLang="it-IT" sz="2800" b="1" spc="50" dirty="0">
                <a:ln w="0"/>
                <a:solidFill>
                  <a:srgbClr val="99CC00"/>
                </a:solidFill>
                <a:effectLst>
                  <a:innerShdw blurRad="63500" dist="50800" dir="13500000">
                    <a:srgbClr val="000000">
                      <a:alpha val="50000"/>
                    </a:srgbClr>
                  </a:innerShdw>
                </a:effectLst>
                <a:latin typeface="Arial" panose="020B0604020202020204" pitchFamily="34" charset="0"/>
                <a:cs typeface="Arial" panose="020B0604020202020204" pitchFamily="34" charset="0"/>
              </a:rPr>
              <a:t>scrittura privata consegnata personalmente dal disponente presso </a:t>
            </a:r>
            <a:r>
              <a:rPr lang="it-IT" altLang="it-IT" sz="2800" b="1" spc="50" dirty="0" smtClean="0">
                <a:ln w="0"/>
                <a:solidFill>
                  <a:srgbClr val="99CC00"/>
                </a:solidFill>
                <a:effectLst>
                  <a:innerShdw blurRad="63500" dist="50800" dir="13500000">
                    <a:srgbClr val="000000">
                      <a:alpha val="50000"/>
                    </a:srgbClr>
                  </a:innerShdw>
                </a:effectLst>
                <a:latin typeface="Arial" panose="020B0604020202020204" pitchFamily="34" charset="0"/>
                <a:cs typeface="Arial" panose="020B0604020202020204" pitchFamily="34" charset="0"/>
              </a:rPr>
              <a:t>l’ufficio </a:t>
            </a:r>
            <a:r>
              <a:rPr lang="it-IT" altLang="it-IT" sz="2800" b="1" spc="50" dirty="0">
                <a:ln w="0"/>
                <a:solidFill>
                  <a:srgbClr val="99CC00"/>
                </a:solidFill>
                <a:effectLst>
                  <a:innerShdw blurRad="63500" dist="50800" dir="13500000">
                    <a:srgbClr val="000000">
                      <a:alpha val="50000"/>
                    </a:srgbClr>
                  </a:innerShdw>
                </a:effectLst>
                <a:latin typeface="Arial" panose="020B0604020202020204" pitchFamily="34" charset="0"/>
                <a:cs typeface="Arial" panose="020B0604020202020204" pitchFamily="34" charset="0"/>
              </a:rPr>
              <a:t>dello stato civile del comune di residenza </a:t>
            </a:r>
            <a:r>
              <a:rPr lang="it-IT" altLang="it-IT" sz="2800" dirty="0">
                <a:solidFill>
                  <a:srgbClr val="669900"/>
                </a:solidFill>
                <a:latin typeface="Arial" panose="020B0604020202020204" pitchFamily="34" charset="0"/>
                <a:cs typeface="Arial" panose="020B0604020202020204" pitchFamily="34" charset="0"/>
              </a:rPr>
              <a:t>del disponente medesimo, che provvede </a:t>
            </a:r>
            <a:r>
              <a:rPr lang="it-IT" altLang="it-IT" sz="2800" dirty="0" smtClean="0">
                <a:solidFill>
                  <a:srgbClr val="669900"/>
                </a:solidFill>
                <a:latin typeface="Arial" panose="020B0604020202020204" pitchFamily="34" charset="0"/>
                <a:cs typeface="Arial" panose="020B0604020202020204" pitchFamily="34" charset="0"/>
              </a:rPr>
              <a:t>all’annotazione </a:t>
            </a:r>
            <a:r>
              <a:rPr lang="it-IT" altLang="it-IT" sz="2800" dirty="0">
                <a:solidFill>
                  <a:srgbClr val="669900"/>
                </a:solidFill>
                <a:latin typeface="Arial" panose="020B0604020202020204" pitchFamily="34" charset="0"/>
                <a:cs typeface="Arial" panose="020B0604020202020204" pitchFamily="34" charset="0"/>
              </a:rPr>
              <a:t>in apposito registro, ove istituito, oppure presso le strutture sanitarie, qualora ricorrano i presupposti di cui al comma 7. Sono esenti dall’obbligo di registrazione, dall’imposta di bollo e da qualsiasi altro tributo, imposta, diritto e tassa. </a:t>
            </a:r>
          </a:p>
        </p:txBody>
      </p:sp>
      <p:sp>
        <p:nvSpPr>
          <p:cNvPr id="4" name="CasellaDiTesto 3"/>
          <p:cNvSpPr txBox="1"/>
          <p:nvPr/>
        </p:nvSpPr>
        <p:spPr>
          <a:xfrm>
            <a:off x="5652120" y="116632"/>
            <a:ext cx="1418978" cy="369332"/>
          </a:xfrm>
          <a:prstGeom prst="rect">
            <a:avLst/>
          </a:prstGeom>
          <a:noFill/>
        </p:spPr>
        <p:txBody>
          <a:bodyPr wrap="none" rtlCol="0">
            <a:spAutoFit/>
          </a:bodyPr>
          <a:lstStyle/>
          <a:p>
            <a:r>
              <a:rPr lang="it-IT" b="1" dirty="0" smtClean="0">
                <a:solidFill>
                  <a:srgbClr val="99CC00"/>
                </a:solidFill>
                <a:latin typeface="Arial" panose="020B0604020202020204" pitchFamily="34" charset="0"/>
                <a:cs typeface="Arial" panose="020B0604020202020204" pitchFamily="34" charset="0"/>
              </a:rPr>
              <a:t>L. 219/2017</a:t>
            </a:r>
            <a:endParaRPr lang="it-IT" b="1" dirty="0">
              <a:solidFill>
                <a:srgbClr val="99CC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664326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11560" y="620688"/>
            <a:ext cx="7992888" cy="5693866"/>
          </a:xfrm>
          <a:prstGeom prst="rect">
            <a:avLst/>
          </a:prstGeom>
        </p:spPr>
        <p:txBody>
          <a:bodyPr wrap="square">
            <a:spAutoFit/>
          </a:bodyPr>
          <a:lstStyle/>
          <a:p>
            <a:pPr algn="just">
              <a:defRPr/>
            </a:pPr>
            <a:r>
              <a:rPr lang="it-IT" altLang="it-IT" sz="2800" dirty="0">
                <a:solidFill>
                  <a:srgbClr val="669900"/>
                </a:solidFill>
                <a:latin typeface="Arial" panose="020B0604020202020204" pitchFamily="34" charset="0"/>
                <a:cs typeface="Arial" panose="020B0604020202020204" pitchFamily="34" charset="0"/>
              </a:rPr>
              <a:t>Nel caso in cui le condizioni fisiche del paziente non lo consentano, le </a:t>
            </a:r>
            <a:r>
              <a:rPr lang="it-IT" altLang="it-IT" sz="2800" b="1" dirty="0">
                <a:ln w="12700">
                  <a:solidFill>
                    <a:schemeClr val="accent1"/>
                  </a:solidFill>
                  <a:prstDash val="solid"/>
                </a:ln>
                <a:solidFill>
                  <a:srgbClr val="99CC00"/>
                </a:solidFill>
                <a:effectLst>
                  <a:outerShdw dist="38100" dir="2640000" algn="bl" rotWithShape="0">
                    <a:schemeClr val="accent1"/>
                  </a:outerShdw>
                </a:effectLst>
                <a:latin typeface="Arial" panose="020B0604020202020204" pitchFamily="34" charset="0"/>
                <a:cs typeface="Arial" panose="020B0604020202020204" pitchFamily="34" charset="0"/>
              </a:rPr>
              <a:t>DAT</a:t>
            </a:r>
            <a:r>
              <a:rPr lang="it-IT" altLang="it-IT" sz="2800" dirty="0">
                <a:solidFill>
                  <a:srgbClr val="99CC00"/>
                </a:solidFill>
                <a:latin typeface="Arial" panose="020B0604020202020204" pitchFamily="34" charset="0"/>
                <a:cs typeface="Arial" panose="020B0604020202020204" pitchFamily="34" charset="0"/>
              </a:rPr>
              <a:t> </a:t>
            </a:r>
            <a:r>
              <a:rPr lang="it-IT" altLang="it-IT" sz="2800" dirty="0">
                <a:solidFill>
                  <a:srgbClr val="669900"/>
                </a:solidFill>
                <a:latin typeface="Arial" panose="020B0604020202020204" pitchFamily="34" charset="0"/>
                <a:cs typeface="Arial" panose="020B0604020202020204" pitchFamily="34" charset="0"/>
              </a:rPr>
              <a:t>possono essere espresse attraverso videoregistrazione o dispositivi che consentano alla persona con disabilità di comunicare. Con le medesime forme esse sono rinnovabili, modificabili e revocabili in ogni momento. Nei casi in cui ragioni di emergenza e urgenza impedissero di procedere alla revoca delle </a:t>
            </a:r>
            <a:r>
              <a:rPr lang="it-IT" altLang="it-IT" sz="2800" b="1" dirty="0">
                <a:ln w="12700">
                  <a:solidFill>
                    <a:schemeClr val="accent1"/>
                  </a:solidFill>
                  <a:prstDash val="solid"/>
                </a:ln>
                <a:solidFill>
                  <a:srgbClr val="99CC00"/>
                </a:solidFill>
                <a:effectLst>
                  <a:outerShdw dist="38100" dir="2640000" algn="bl" rotWithShape="0">
                    <a:schemeClr val="accent1"/>
                  </a:outerShdw>
                </a:effectLst>
                <a:latin typeface="Arial" panose="020B0604020202020204" pitchFamily="34" charset="0"/>
                <a:cs typeface="Arial" panose="020B0604020202020204" pitchFamily="34" charset="0"/>
              </a:rPr>
              <a:t>DAT</a:t>
            </a:r>
            <a:r>
              <a:rPr lang="it-IT" altLang="it-IT" sz="2800" dirty="0">
                <a:solidFill>
                  <a:srgbClr val="002060"/>
                </a:solidFill>
                <a:latin typeface="Arial" panose="020B0604020202020204" pitchFamily="34" charset="0"/>
                <a:cs typeface="Arial" panose="020B0604020202020204" pitchFamily="34" charset="0"/>
              </a:rPr>
              <a:t> </a:t>
            </a:r>
            <a:r>
              <a:rPr lang="it-IT" altLang="it-IT" sz="2800" dirty="0">
                <a:solidFill>
                  <a:srgbClr val="669900"/>
                </a:solidFill>
                <a:latin typeface="Arial" panose="020B0604020202020204" pitchFamily="34" charset="0"/>
                <a:cs typeface="Arial" panose="020B0604020202020204" pitchFamily="34" charset="0"/>
              </a:rPr>
              <a:t>con le forme previste dai periodi precedenti, queste possono essere revocate con dichiarazione verbale raccolta o videoregistrata da un medico, con l’assistenza di due testimoni. </a:t>
            </a:r>
          </a:p>
        </p:txBody>
      </p:sp>
      <p:sp>
        <p:nvSpPr>
          <p:cNvPr id="3" name="CasellaDiTesto 2"/>
          <p:cNvSpPr txBox="1"/>
          <p:nvPr/>
        </p:nvSpPr>
        <p:spPr>
          <a:xfrm>
            <a:off x="5364088" y="0"/>
            <a:ext cx="2135750" cy="523220"/>
          </a:xfrm>
          <a:prstGeom prst="rect">
            <a:avLst/>
          </a:prstGeom>
          <a:noFill/>
        </p:spPr>
        <p:txBody>
          <a:bodyPr wrap="square" rtlCol="0">
            <a:spAutoFit/>
          </a:bodyPr>
          <a:lstStyle/>
          <a:p>
            <a:r>
              <a:rPr lang="it-IT" sz="2800" b="1" dirty="0" smtClean="0">
                <a:solidFill>
                  <a:srgbClr val="99CC00"/>
                </a:solidFill>
                <a:latin typeface="Arial" panose="020B0604020202020204" pitchFamily="34" charset="0"/>
                <a:cs typeface="Arial" panose="020B0604020202020204" pitchFamily="34" charset="0"/>
              </a:rPr>
              <a:t>L. 219/2017</a:t>
            </a:r>
            <a:endParaRPr lang="it-IT" sz="2800" b="1" dirty="0">
              <a:solidFill>
                <a:srgbClr val="99CC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001894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rot="10800000" flipV="1">
            <a:off x="539552" y="764704"/>
            <a:ext cx="8064896" cy="600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just">
              <a:defRPr/>
            </a:pPr>
            <a:r>
              <a:rPr lang="it-IT" altLang="it-IT" sz="2400" dirty="0">
                <a:solidFill>
                  <a:srgbClr val="669900"/>
                </a:solidFill>
                <a:latin typeface="Arial" panose="020B0604020202020204" pitchFamily="34" charset="0"/>
                <a:cs typeface="Arial" panose="020B0604020202020204" pitchFamily="34" charset="0"/>
              </a:rPr>
              <a:t>7. Le </a:t>
            </a:r>
            <a:r>
              <a:rPr lang="it-IT" altLang="it-IT" sz="2400" b="1" dirty="0">
                <a:solidFill>
                  <a:srgbClr val="669900"/>
                </a:solidFill>
                <a:latin typeface="Arial" panose="020B0604020202020204" pitchFamily="34" charset="0"/>
                <a:cs typeface="Arial" panose="020B0604020202020204" pitchFamily="34" charset="0"/>
              </a:rPr>
              <a:t>regioni</a:t>
            </a:r>
            <a:r>
              <a:rPr lang="it-IT" altLang="it-IT" sz="2400" dirty="0">
                <a:solidFill>
                  <a:srgbClr val="669900"/>
                </a:solidFill>
                <a:latin typeface="Arial" panose="020B0604020202020204" pitchFamily="34" charset="0"/>
                <a:cs typeface="Arial" panose="020B0604020202020204" pitchFamily="34" charset="0"/>
              </a:rPr>
              <a:t> che adottano modalità telematiche di gestione della cartella clinica o il fascicolo sanitario elettronico o altre modalità informatiche di gestione dei dati del singolo iscritto al Servizio sanitario nazionale possono, con proprio atto, regolamentare la raccolta di copia delle DAT, compresa </a:t>
            </a:r>
            <a:r>
              <a:rPr lang="it-IT" altLang="it-IT" sz="2400" dirty="0" smtClean="0">
                <a:solidFill>
                  <a:srgbClr val="669900"/>
                </a:solidFill>
                <a:latin typeface="Arial" panose="020B0604020202020204" pitchFamily="34" charset="0"/>
                <a:cs typeface="Arial" panose="020B0604020202020204" pitchFamily="34" charset="0"/>
              </a:rPr>
              <a:t>l’indicazione </a:t>
            </a:r>
            <a:r>
              <a:rPr lang="it-IT" altLang="it-IT" sz="2400" dirty="0">
                <a:solidFill>
                  <a:srgbClr val="669900"/>
                </a:solidFill>
                <a:latin typeface="Arial" panose="020B0604020202020204" pitchFamily="34" charset="0"/>
                <a:cs typeface="Arial" panose="020B0604020202020204" pitchFamily="34" charset="0"/>
              </a:rPr>
              <a:t>del fiduciario, e il loro inserimento nella banca dati, lasciando comunque al firmatario la libertà di scegliere se darne copia o indicare dove esse siano reperibili. </a:t>
            </a:r>
          </a:p>
          <a:p>
            <a:pPr algn="just">
              <a:defRPr/>
            </a:pPr>
            <a:endParaRPr lang="it-IT" altLang="it-IT" sz="1600" dirty="0">
              <a:solidFill>
                <a:schemeClr val="accent3">
                  <a:lumMod val="50000"/>
                </a:schemeClr>
              </a:solidFill>
              <a:latin typeface="Arial" panose="020B0604020202020204" pitchFamily="34" charset="0"/>
              <a:cs typeface="Arial" panose="020B0604020202020204" pitchFamily="34" charset="0"/>
            </a:endParaRPr>
          </a:p>
          <a:p>
            <a:pPr algn="just">
              <a:defRPr/>
            </a:pPr>
            <a:r>
              <a:rPr lang="it-IT" altLang="it-IT" sz="2400" dirty="0">
                <a:solidFill>
                  <a:srgbClr val="99CC00"/>
                </a:solidFill>
                <a:latin typeface="Arial" panose="020B0604020202020204" pitchFamily="34" charset="0"/>
                <a:cs typeface="Arial" panose="020B0604020202020204" pitchFamily="34" charset="0"/>
              </a:rPr>
              <a:t>8. Entro sessanta giorni dalla data di entrata in vigore della presente legge, il Ministero della salute, le regioni e le aziende sanitarie provvedono a informare della possibilità di redigere le </a:t>
            </a:r>
            <a:r>
              <a:rPr lang="it-IT" altLang="it-IT" sz="2400" b="1" dirty="0">
                <a:ln w="12700">
                  <a:solidFill>
                    <a:schemeClr val="accent1"/>
                  </a:solidFill>
                  <a:prstDash val="solid"/>
                </a:ln>
                <a:solidFill>
                  <a:srgbClr val="99CC00"/>
                </a:solidFill>
                <a:effectLst>
                  <a:outerShdw dist="38100" dir="2640000" algn="bl" rotWithShape="0">
                    <a:schemeClr val="accent1"/>
                  </a:outerShdw>
                </a:effectLst>
                <a:latin typeface="Arial" panose="020B0604020202020204" pitchFamily="34" charset="0"/>
                <a:cs typeface="Arial" panose="020B0604020202020204" pitchFamily="34" charset="0"/>
              </a:rPr>
              <a:t>DAT</a:t>
            </a:r>
            <a:r>
              <a:rPr lang="it-IT" altLang="it-IT" sz="2400" dirty="0">
                <a:solidFill>
                  <a:srgbClr val="99CC00"/>
                </a:solidFill>
                <a:latin typeface="Arial" panose="020B0604020202020204" pitchFamily="34" charset="0"/>
                <a:cs typeface="Arial" panose="020B0604020202020204" pitchFamily="34" charset="0"/>
              </a:rPr>
              <a:t> in base alla presente legge, anche attraverso i rispettivi siti internet. </a:t>
            </a:r>
          </a:p>
          <a:p>
            <a:pPr algn="just">
              <a:defRPr/>
            </a:pPr>
            <a:endParaRPr lang="it-IT" altLang="it-IT" sz="2400" dirty="0">
              <a:solidFill>
                <a:srgbClr val="99CC00"/>
              </a:solidFill>
              <a:latin typeface="Arial" panose="020B0604020202020204" pitchFamily="34" charset="0"/>
              <a:cs typeface="Arial" panose="020B0604020202020204" pitchFamily="34" charset="0"/>
            </a:endParaRPr>
          </a:p>
        </p:txBody>
      </p:sp>
      <p:sp>
        <p:nvSpPr>
          <p:cNvPr id="5" name="CasellaDiTesto 4"/>
          <p:cNvSpPr txBox="1"/>
          <p:nvPr/>
        </p:nvSpPr>
        <p:spPr>
          <a:xfrm>
            <a:off x="5364088" y="0"/>
            <a:ext cx="2135750" cy="523220"/>
          </a:xfrm>
          <a:prstGeom prst="rect">
            <a:avLst/>
          </a:prstGeom>
          <a:noFill/>
        </p:spPr>
        <p:txBody>
          <a:bodyPr wrap="square" rtlCol="0">
            <a:spAutoFit/>
          </a:bodyPr>
          <a:lstStyle/>
          <a:p>
            <a:r>
              <a:rPr lang="it-IT" sz="2800" b="1" dirty="0" smtClean="0">
                <a:solidFill>
                  <a:srgbClr val="99CC00"/>
                </a:solidFill>
                <a:latin typeface="Arial" panose="020B0604020202020204" pitchFamily="34" charset="0"/>
                <a:cs typeface="Arial" panose="020B0604020202020204" pitchFamily="34" charset="0"/>
              </a:rPr>
              <a:t>L. 219/2017</a:t>
            </a:r>
            <a:endParaRPr lang="it-IT" sz="2800" b="1" dirty="0">
              <a:solidFill>
                <a:srgbClr val="99CC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0329137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rot="10800000" flipV="1">
            <a:off x="592968" y="1340768"/>
            <a:ext cx="7992888" cy="489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a:defRPr/>
            </a:pPr>
            <a:r>
              <a:rPr lang="it-IT" altLang="it-IT" sz="3200" b="1" dirty="0">
                <a:ln w="12700">
                  <a:solidFill>
                    <a:schemeClr val="accent3">
                      <a:lumMod val="50000"/>
                    </a:schemeClr>
                  </a:solidFill>
                  <a:prstDash val="solid"/>
                </a:ln>
                <a:solidFill>
                  <a:srgbClr val="99CC00"/>
                </a:solidFill>
                <a:effectLst>
                  <a:innerShdw blurRad="177800">
                    <a:schemeClr val="accent3">
                      <a:lumMod val="50000"/>
                    </a:schemeClr>
                  </a:innerShdw>
                </a:effectLst>
                <a:latin typeface="Arial" panose="020B0604020202020204" pitchFamily="34" charset="0"/>
                <a:cs typeface="Arial" panose="020B0604020202020204" pitchFamily="34" charset="0"/>
              </a:rPr>
              <a:t>Art. 5 </a:t>
            </a:r>
          </a:p>
          <a:p>
            <a:pPr algn="ctr">
              <a:defRPr/>
            </a:pPr>
            <a:r>
              <a:rPr lang="it-IT" altLang="it-IT" sz="3200" b="1" dirty="0">
                <a:ln w="12700">
                  <a:solidFill>
                    <a:schemeClr val="accent3">
                      <a:lumMod val="50000"/>
                    </a:schemeClr>
                  </a:solidFill>
                  <a:prstDash val="solid"/>
                </a:ln>
                <a:solidFill>
                  <a:srgbClr val="99CC00"/>
                </a:solidFill>
                <a:effectLst>
                  <a:innerShdw blurRad="177800">
                    <a:schemeClr val="accent3">
                      <a:lumMod val="50000"/>
                    </a:schemeClr>
                  </a:innerShdw>
                </a:effectLst>
                <a:latin typeface="Arial" panose="020B0604020202020204" pitchFamily="34" charset="0"/>
                <a:cs typeface="Arial" panose="020B0604020202020204" pitchFamily="34" charset="0"/>
              </a:rPr>
              <a:t>Pianificazione condivisa delle cure </a:t>
            </a:r>
          </a:p>
          <a:p>
            <a:pPr algn="ctr">
              <a:defRPr/>
            </a:pPr>
            <a:endParaRPr lang="it-IT" altLang="it-IT" sz="32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Arial" panose="020B0604020202020204" pitchFamily="34" charset="0"/>
              <a:cs typeface="Arial" panose="020B0604020202020204" pitchFamily="34" charset="0"/>
            </a:endParaRPr>
          </a:p>
          <a:p>
            <a:pPr algn="just">
              <a:defRPr/>
            </a:pPr>
            <a:r>
              <a:rPr lang="it-IT" altLang="it-IT" sz="2400" dirty="0">
                <a:solidFill>
                  <a:srgbClr val="669900"/>
                </a:solidFill>
                <a:latin typeface="Arial" panose="020B0604020202020204" pitchFamily="34" charset="0"/>
                <a:cs typeface="Arial" panose="020B0604020202020204" pitchFamily="34" charset="0"/>
              </a:rPr>
              <a:t>1. Nella relazione tra paziente e medico di cui all’articolo 1, comma 2, rispetto all’evolversi delle conseguenze di una patologia cronica e invalidante o caratterizzata da inarrestabile evoluzione con prognosi infausta, può essere realizzata una pianificazione delle cure condivisa tra il paziente e il medico, alla quale il medico e l’équipe sanitaria sono tenuti ad attenersi qualora il paziente venga a trovarsi nella condizione di non poter esprimere il proprio consenso o in una condizione di incapacità. </a:t>
            </a:r>
          </a:p>
        </p:txBody>
      </p:sp>
      <p:sp>
        <p:nvSpPr>
          <p:cNvPr id="4" name="CasellaDiTesto 3"/>
          <p:cNvSpPr txBox="1"/>
          <p:nvPr/>
        </p:nvSpPr>
        <p:spPr>
          <a:xfrm>
            <a:off x="5364088" y="0"/>
            <a:ext cx="2135750" cy="523220"/>
          </a:xfrm>
          <a:prstGeom prst="rect">
            <a:avLst/>
          </a:prstGeom>
          <a:noFill/>
        </p:spPr>
        <p:txBody>
          <a:bodyPr wrap="square" rtlCol="0">
            <a:spAutoFit/>
          </a:bodyPr>
          <a:lstStyle/>
          <a:p>
            <a:r>
              <a:rPr lang="it-IT" sz="2800" b="1" dirty="0" smtClean="0">
                <a:solidFill>
                  <a:srgbClr val="99CC00"/>
                </a:solidFill>
                <a:latin typeface="Arial" panose="020B0604020202020204" pitchFamily="34" charset="0"/>
                <a:cs typeface="Arial" panose="020B0604020202020204" pitchFamily="34" charset="0"/>
              </a:rPr>
              <a:t>L. 219/2017</a:t>
            </a:r>
            <a:endParaRPr lang="it-IT" sz="2800" b="1" dirty="0">
              <a:solidFill>
                <a:srgbClr val="99CC00"/>
              </a:solidFill>
              <a:latin typeface="Arial" panose="020B0604020202020204" pitchFamily="34" charset="0"/>
              <a:cs typeface="Arial" panose="020B0604020202020204" pitchFamily="34" charset="0"/>
            </a:endParaRPr>
          </a:p>
        </p:txBody>
      </p:sp>
      <p:pic>
        <p:nvPicPr>
          <p:cNvPr id="5122" name="Picture 2" descr="Risultati immagini per pianificazione condivisa delle c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0770" y="404664"/>
            <a:ext cx="1392089" cy="13853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75440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rot="10800000" flipV="1">
            <a:off x="539552" y="836712"/>
            <a:ext cx="8064897" cy="5570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just">
              <a:defRPr/>
            </a:pPr>
            <a:r>
              <a:rPr lang="it-IT" altLang="it-IT" sz="2000" dirty="0">
                <a:solidFill>
                  <a:schemeClr val="tx1">
                    <a:lumMod val="65000"/>
                    <a:lumOff val="35000"/>
                  </a:schemeClr>
                </a:solidFill>
                <a:latin typeface="Arial" panose="020B0604020202020204" pitchFamily="34" charset="0"/>
                <a:cs typeface="Arial" panose="020B0604020202020204" pitchFamily="34" charset="0"/>
              </a:rPr>
              <a:t>2. Il paziente e, con il suo consenso, i suoi familiari o la parte dell’unione civile o il convivente ovvero una persona di sua fiducia sono adeguatamente informati, ai sensi dell'articolo 1, comma 3, in particolare sul possibile evolversi della patologia in atto, su quanto il paziente può realisticamente attendersi in termini di qualità della vita, sulle possibilità cliniche di intervenire e sulle cure palliative. </a:t>
            </a:r>
          </a:p>
          <a:p>
            <a:pPr algn="just">
              <a:defRPr/>
            </a:pPr>
            <a:endParaRPr lang="it-IT" altLang="it-IT" sz="800" dirty="0">
              <a:solidFill>
                <a:schemeClr val="tx1">
                  <a:lumMod val="65000"/>
                  <a:lumOff val="35000"/>
                </a:schemeClr>
              </a:solidFill>
              <a:latin typeface="Arial" panose="020B0604020202020204" pitchFamily="34" charset="0"/>
              <a:cs typeface="Arial" panose="020B0604020202020204" pitchFamily="34" charset="0"/>
            </a:endParaRPr>
          </a:p>
          <a:p>
            <a:pPr algn="just">
              <a:defRPr/>
            </a:pPr>
            <a:r>
              <a:rPr lang="it-IT" altLang="it-IT" sz="2000" dirty="0">
                <a:solidFill>
                  <a:schemeClr val="bg2">
                    <a:lumMod val="50000"/>
                  </a:schemeClr>
                </a:solidFill>
                <a:latin typeface="Arial" panose="020B0604020202020204" pitchFamily="34" charset="0"/>
                <a:cs typeface="Arial" panose="020B0604020202020204" pitchFamily="34" charset="0"/>
              </a:rPr>
              <a:t>3. Il paziente esprime il proprio consenso rispetto a quanto proposto dal medico ai sensi del comma 2 e i propri intendimenti per il futuro, compresa l’eventuale indicazione di un fiduciario. </a:t>
            </a:r>
          </a:p>
          <a:p>
            <a:pPr algn="just">
              <a:defRPr/>
            </a:pPr>
            <a:endParaRPr lang="it-IT" altLang="it-IT" sz="800" dirty="0">
              <a:solidFill>
                <a:schemeClr val="tx1">
                  <a:lumMod val="65000"/>
                  <a:lumOff val="35000"/>
                </a:schemeClr>
              </a:solidFill>
              <a:latin typeface="Arial" panose="020B0604020202020204" pitchFamily="34" charset="0"/>
              <a:cs typeface="Arial" panose="020B0604020202020204" pitchFamily="34" charset="0"/>
            </a:endParaRPr>
          </a:p>
          <a:p>
            <a:pPr algn="just">
              <a:defRPr/>
            </a:pPr>
            <a:r>
              <a:rPr lang="it-IT" altLang="it-IT" sz="2000" dirty="0">
                <a:solidFill>
                  <a:schemeClr val="tx1">
                    <a:lumMod val="65000"/>
                    <a:lumOff val="35000"/>
                  </a:schemeClr>
                </a:solidFill>
                <a:latin typeface="Arial" panose="020B0604020202020204" pitchFamily="34" charset="0"/>
                <a:cs typeface="Arial" panose="020B0604020202020204" pitchFamily="34" charset="0"/>
              </a:rPr>
              <a:t>4. Il consenso del paziente e l’eventuale indicazione di un fiduciario, di cui al comma 3, sono espressi in forma scritta ovvero, nel caso in cui le condizioni fisiche del paziente non lo consentano, attraverso video-registrazione o dispositivi che consentano alla persona con disabilità di comunicare, e </a:t>
            </a:r>
            <a:r>
              <a:rPr lang="it-IT" altLang="it-IT" sz="2000" dirty="0">
                <a:solidFill>
                  <a:schemeClr val="bg2">
                    <a:lumMod val="50000"/>
                  </a:schemeClr>
                </a:solidFill>
                <a:latin typeface="Arial" panose="020B0604020202020204" pitchFamily="34" charset="0"/>
                <a:cs typeface="Arial" panose="020B0604020202020204" pitchFamily="34" charset="0"/>
              </a:rPr>
              <a:t>sono inseriti nella cartella clinica e nel fascicolo sanitario elettronico</a:t>
            </a:r>
            <a:r>
              <a:rPr lang="it-IT" altLang="it-IT" sz="2000" dirty="0">
                <a:solidFill>
                  <a:schemeClr val="tx1">
                    <a:lumMod val="65000"/>
                    <a:lumOff val="35000"/>
                  </a:schemeClr>
                </a:solidFill>
                <a:latin typeface="Arial" panose="020B0604020202020204" pitchFamily="34" charset="0"/>
                <a:cs typeface="Arial" panose="020B0604020202020204" pitchFamily="34" charset="0"/>
              </a:rPr>
              <a:t>. La pianificazione delle cure può essere aggiornata al progressivo evolversi della malattia, su richiesta del paziente o su suggerimento del medico.     ……..</a:t>
            </a:r>
          </a:p>
        </p:txBody>
      </p:sp>
      <p:sp>
        <p:nvSpPr>
          <p:cNvPr id="5" name="CasellaDiTesto 4"/>
          <p:cNvSpPr txBox="1"/>
          <p:nvPr/>
        </p:nvSpPr>
        <p:spPr>
          <a:xfrm>
            <a:off x="5364088" y="0"/>
            <a:ext cx="2135750" cy="523220"/>
          </a:xfrm>
          <a:prstGeom prst="rect">
            <a:avLst/>
          </a:prstGeom>
          <a:noFill/>
        </p:spPr>
        <p:txBody>
          <a:bodyPr wrap="square" rtlCol="0">
            <a:spAutoFit/>
          </a:bodyPr>
          <a:lstStyle/>
          <a:p>
            <a:r>
              <a:rPr lang="it-IT" sz="2800" b="1" dirty="0" smtClean="0">
                <a:solidFill>
                  <a:srgbClr val="99CC00"/>
                </a:solidFill>
                <a:latin typeface="Arial" panose="020B0604020202020204" pitchFamily="34" charset="0"/>
                <a:cs typeface="Arial" panose="020B0604020202020204" pitchFamily="34" charset="0"/>
              </a:rPr>
              <a:t>L. 219/2017</a:t>
            </a:r>
            <a:endParaRPr lang="it-IT" sz="2800" b="1" dirty="0">
              <a:solidFill>
                <a:srgbClr val="99CC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092946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83568" y="989141"/>
            <a:ext cx="7776864" cy="5032147"/>
          </a:xfrm>
          <a:prstGeom prst="rect">
            <a:avLst/>
          </a:prstGeom>
        </p:spPr>
        <p:txBody>
          <a:bodyPr wrap="square">
            <a:spAutoFit/>
          </a:bodyPr>
          <a:lstStyle/>
          <a:p>
            <a:pPr algn="just"/>
            <a:r>
              <a:rPr lang="it-IT" sz="2100" b="1" dirty="0" smtClean="0">
                <a:solidFill>
                  <a:srgbClr val="99CC00"/>
                </a:solidFill>
                <a:latin typeface="Arial" pitchFamily="34" charset="0"/>
                <a:cs typeface="Arial" pitchFamily="34" charset="0"/>
              </a:rPr>
              <a:t>ARTICOLO 6 (</a:t>
            </a:r>
            <a:r>
              <a:rPr lang="it-IT" sz="2100" b="1" dirty="0">
                <a:solidFill>
                  <a:srgbClr val="99CC00"/>
                </a:solidFill>
                <a:latin typeface="Arial" pitchFamily="34" charset="0"/>
                <a:cs typeface="Arial" pitchFamily="34" charset="0"/>
              </a:rPr>
              <a:t>Norma </a:t>
            </a:r>
            <a:r>
              <a:rPr lang="it-IT" sz="2100" b="1" dirty="0" smtClean="0">
                <a:solidFill>
                  <a:srgbClr val="99CC00"/>
                </a:solidFill>
                <a:latin typeface="Arial" pitchFamily="34" charset="0"/>
                <a:cs typeface="Arial" pitchFamily="34" charset="0"/>
              </a:rPr>
              <a:t>transitoria)</a:t>
            </a:r>
          </a:p>
          <a:p>
            <a:pPr algn="just"/>
            <a:r>
              <a:rPr lang="it-IT" dirty="0" smtClean="0">
                <a:latin typeface="Arial" pitchFamily="34" charset="0"/>
                <a:cs typeface="Arial" pitchFamily="34" charset="0"/>
              </a:rPr>
              <a:t>Con </a:t>
            </a:r>
            <a:r>
              <a:rPr lang="it-IT" dirty="0">
                <a:latin typeface="Arial" pitchFamily="34" charset="0"/>
                <a:cs typeface="Arial" pitchFamily="34" charset="0"/>
              </a:rPr>
              <a:t>una norma transitoria, si sancisce </a:t>
            </a:r>
            <a:r>
              <a:rPr lang="it-IT" dirty="0" smtClean="0">
                <a:latin typeface="Arial" pitchFamily="34" charset="0"/>
                <a:cs typeface="Arial" pitchFamily="34" charset="0"/>
              </a:rPr>
              <a:t>l’applicabilità </a:t>
            </a:r>
            <a:r>
              <a:rPr lang="it-IT" dirty="0">
                <a:latin typeface="Arial" pitchFamily="34" charset="0"/>
                <a:cs typeface="Arial" pitchFamily="34" charset="0"/>
              </a:rPr>
              <a:t>delle disposizioni della </a:t>
            </a:r>
            <a:r>
              <a:rPr lang="it-IT" dirty="0" smtClean="0">
                <a:latin typeface="Arial" pitchFamily="34" charset="0"/>
                <a:cs typeface="Arial" pitchFamily="34" charset="0"/>
              </a:rPr>
              <a:t>Legge </a:t>
            </a:r>
            <a:r>
              <a:rPr lang="it-IT" dirty="0">
                <a:latin typeface="Arial" pitchFamily="34" charset="0"/>
                <a:cs typeface="Arial" pitchFamily="34" charset="0"/>
              </a:rPr>
              <a:t>ai documenti contenenti la volontà del disponente circa i trattamenti sanitari depositati presso il </a:t>
            </a:r>
            <a:r>
              <a:rPr lang="it-IT" dirty="0" smtClean="0">
                <a:latin typeface="Arial" pitchFamily="34" charset="0"/>
                <a:cs typeface="Arial" pitchFamily="34" charset="0"/>
              </a:rPr>
              <a:t>Comune </a:t>
            </a:r>
            <a:r>
              <a:rPr lang="it-IT" dirty="0">
                <a:latin typeface="Arial" pitchFamily="34" charset="0"/>
                <a:cs typeface="Arial" pitchFamily="34" charset="0"/>
              </a:rPr>
              <a:t>di residenza o davanti ad un notaio prima </a:t>
            </a:r>
            <a:r>
              <a:rPr lang="it-IT" dirty="0" smtClean="0">
                <a:latin typeface="Arial" pitchFamily="34" charset="0"/>
                <a:cs typeface="Arial" pitchFamily="34" charset="0"/>
              </a:rPr>
              <a:t>dell’entrata </a:t>
            </a:r>
            <a:r>
              <a:rPr lang="it-IT" dirty="0">
                <a:latin typeface="Arial" pitchFamily="34" charset="0"/>
                <a:cs typeface="Arial" pitchFamily="34" charset="0"/>
              </a:rPr>
              <a:t>in vigore della legge medesima, stabilendo quindi </a:t>
            </a:r>
            <a:r>
              <a:rPr lang="it-IT" dirty="0" smtClean="0">
                <a:latin typeface="Arial" pitchFamily="34" charset="0"/>
                <a:cs typeface="Arial" pitchFamily="34" charset="0"/>
              </a:rPr>
              <a:t>l’efficacia </a:t>
            </a:r>
            <a:r>
              <a:rPr lang="it-IT" dirty="0">
                <a:latin typeface="Arial" pitchFamily="34" charset="0"/>
                <a:cs typeface="Arial" pitchFamily="34" charset="0"/>
              </a:rPr>
              <a:t>retroattiva della </a:t>
            </a:r>
            <a:r>
              <a:rPr lang="it-IT" dirty="0" smtClean="0">
                <a:latin typeface="Arial" pitchFamily="34" charset="0"/>
                <a:cs typeface="Arial" pitchFamily="34" charset="0"/>
              </a:rPr>
              <a:t>stessa.</a:t>
            </a:r>
          </a:p>
          <a:p>
            <a:pPr algn="just"/>
            <a:endParaRPr lang="it-IT" sz="2100" b="1" dirty="0">
              <a:effectLst>
                <a:outerShdw blurRad="38100" dist="38100" dir="2700000" algn="tl">
                  <a:srgbClr val="000000">
                    <a:alpha val="43137"/>
                  </a:srgbClr>
                </a:outerShdw>
              </a:effectLst>
              <a:latin typeface="Arial" pitchFamily="34" charset="0"/>
              <a:cs typeface="Arial" pitchFamily="34" charset="0"/>
            </a:endParaRPr>
          </a:p>
          <a:p>
            <a:pPr algn="just"/>
            <a:r>
              <a:rPr lang="it-IT" sz="2100" b="1" dirty="0" smtClean="0">
                <a:solidFill>
                  <a:srgbClr val="99CC00"/>
                </a:solidFill>
                <a:latin typeface="Arial" pitchFamily="34" charset="0"/>
                <a:cs typeface="Arial" pitchFamily="34" charset="0"/>
              </a:rPr>
              <a:t>ARTICOLO 7 (</a:t>
            </a:r>
            <a:r>
              <a:rPr lang="it-IT" sz="2100" b="1" dirty="0">
                <a:solidFill>
                  <a:srgbClr val="99CC00"/>
                </a:solidFill>
                <a:latin typeface="Arial" pitchFamily="34" charset="0"/>
                <a:cs typeface="Arial" pitchFamily="34" charset="0"/>
              </a:rPr>
              <a:t>Clausola di invarianza </a:t>
            </a:r>
            <a:r>
              <a:rPr lang="it-IT" sz="2100" b="1" dirty="0" smtClean="0">
                <a:solidFill>
                  <a:srgbClr val="99CC00"/>
                </a:solidFill>
                <a:latin typeface="Arial" pitchFamily="34" charset="0"/>
                <a:cs typeface="Arial" pitchFamily="34" charset="0"/>
              </a:rPr>
              <a:t>finanziaria)</a:t>
            </a:r>
          </a:p>
          <a:p>
            <a:pPr algn="just"/>
            <a:r>
              <a:rPr lang="it-IT" dirty="0" smtClean="0">
                <a:latin typeface="Arial" pitchFamily="34" charset="0"/>
                <a:cs typeface="Arial" pitchFamily="34" charset="0"/>
              </a:rPr>
              <a:t>Viene </a:t>
            </a:r>
            <a:r>
              <a:rPr lang="it-IT" dirty="0">
                <a:latin typeface="Arial" pitchFamily="34" charset="0"/>
                <a:cs typeface="Arial" pitchFamily="34" charset="0"/>
              </a:rPr>
              <a:t>qui posta la clausola di invarianza degli oneri finanziari</a:t>
            </a:r>
            <a:r>
              <a:rPr lang="it-IT" dirty="0" smtClean="0">
                <a:latin typeface="Arial" pitchFamily="34" charset="0"/>
                <a:cs typeface="Arial" pitchFamily="34" charset="0"/>
              </a:rPr>
              <a:t>.</a:t>
            </a:r>
          </a:p>
          <a:p>
            <a:pPr algn="just"/>
            <a:endParaRPr lang="it-IT" dirty="0">
              <a:latin typeface="Arial" pitchFamily="34" charset="0"/>
              <a:cs typeface="Arial" pitchFamily="34" charset="0"/>
            </a:endParaRPr>
          </a:p>
          <a:p>
            <a:pPr algn="just"/>
            <a:r>
              <a:rPr lang="it-IT" sz="300" dirty="0">
                <a:latin typeface="Arial" pitchFamily="34" charset="0"/>
                <a:cs typeface="Arial" pitchFamily="34" charset="0"/>
              </a:rPr>
              <a:t> </a:t>
            </a:r>
            <a:r>
              <a:rPr lang="it-IT" dirty="0">
                <a:latin typeface="Arial" pitchFamily="34" charset="0"/>
                <a:cs typeface="Arial" pitchFamily="34" charset="0"/>
              </a:rPr>
              <a:t/>
            </a:r>
            <a:br>
              <a:rPr lang="it-IT" dirty="0">
                <a:latin typeface="Arial" pitchFamily="34" charset="0"/>
                <a:cs typeface="Arial" pitchFamily="34" charset="0"/>
              </a:rPr>
            </a:br>
            <a:r>
              <a:rPr lang="it-IT" sz="2100" b="1" dirty="0" smtClean="0">
                <a:solidFill>
                  <a:srgbClr val="99CC00"/>
                </a:solidFill>
                <a:latin typeface="Arial" pitchFamily="34" charset="0"/>
                <a:cs typeface="Arial" pitchFamily="34" charset="0"/>
              </a:rPr>
              <a:t>ARTICOLO 8 </a:t>
            </a:r>
            <a:r>
              <a:rPr lang="it-IT" sz="2100" b="1" dirty="0">
                <a:solidFill>
                  <a:srgbClr val="99CC00"/>
                </a:solidFill>
                <a:latin typeface="Arial" pitchFamily="34" charset="0"/>
                <a:cs typeface="Arial" pitchFamily="34" charset="0"/>
              </a:rPr>
              <a:t>(Relazione alle </a:t>
            </a:r>
            <a:r>
              <a:rPr lang="it-IT" sz="2100" b="1" dirty="0" smtClean="0">
                <a:solidFill>
                  <a:srgbClr val="99CC00"/>
                </a:solidFill>
                <a:latin typeface="Arial" pitchFamily="34" charset="0"/>
                <a:cs typeface="Arial" pitchFamily="34" charset="0"/>
              </a:rPr>
              <a:t>Camere)</a:t>
            </a:r>
          </a:p>
          <a:p>
            <a:pPr algn="just"/>
            <a:r>
              <a:rPr lang="it-IT" dirty="0" smtClean="0">
                <a:latin typeface="Arial" pitchFamily="34" charset="0"/>
                <a:cs typeface="Arial" pitchFamily="34" charset="0"/>
              </a:rPr>
              <a:t>Si </a:t>
            </a:r>
            <a:r>
              <a:rPr lang="it-IT" dirty="0">
                <a:latin typeface="Arial" pitchFamily="34" charset="0"/>
                <a:cs typeface="Arial" pitchFamily="34" charset="0"/>
              </a:rPr>
              <a:t>spiega che il Ministro della </a:t>
            </a:r>
            <a:r>
              <a:rPr lang="it-IT" dirty="0" smtClean="0">
                <a:latin typeface="Arial" pitchFamily="34" charset="0"/>
                <a:cs typeface="Arial" pitchFamily="34" charset="0"/>
              </a:rPr>
              <a:t>Salute </a:t>
            </a:r>
            <a:r>
              <a:rPr lang="it-IT" dirty="0">
                <a:latin typeface="Arial" pitchFamily="34" charset="0"/>
                <a:cs typeface="Arial" pitchFamily="34" charset="0"/>
              </a:rPr>
              <a:t>trasmette alle Camere, entro il 30 aprile di ogni anno, a decorrere dall’anno successivo a quello in corso alla data di entrata in vigore della legge, una relazione sull’applicazione della </a:t>
            </a:r>
            <a:r>
              <a:rPr lang="it-IT" dirty="0" smtClean="0">
                <a:latin typeface="Arial" pitchFamily="34" charset="0"/>
                <a:cs typeface="Arial" pitchFamily="34" charset="0"/>
              </a:rPr>
              <a:t>Legge </a:t>
            </a:r>
            <a:r>
              <a:rPr lang="it-IT" dirty="0">
                <a:latin typeface="Arial" pitchFamily="34" charset="0"/>
                <a:cs typeface="Arial" pitchFamily="34" charset="0"/>
              </a:rPr>
              <a:t>stessa. Le </a:t>
            </a:r>
            <a:r>
              <a:rPr lang="it-IT" dirty="0" smtClean="0">
                <a:latin typeface="Arial" pitchFamily="34" charset="0"/>
                <a:cs typeface="Arial" pitchFamily="34" charset="0"/>
              </a:rPr>
              <a:t>Regioni </a:t>
            </a:r>
            <a:r>
              <a:rPr lang="it-IT" dirty="0">
                <a:latin typeface="Arial" pitchFamily="34" charset="0"/>
                <a:cs typeface="Arial" pitchFamily="34" charset="0"/>
              </a:rPr>
              <a:t>sono tenute a fornire le informazioni necessarie entro il mese di febbraio di ciascun anno, sulla base di questionari predisposti dal Ministero della </a:t>
            </a:r>
            <a:r>
              <a:rPr lang="it-IT" dirty="0" smtClean="0">
                <a:latin typeface="Arial" pitchFamily="34" charset="0"/>
                <a:cs typeface="Arial" pitchFamily="34" charset="0"/>
              </a:rPr>
              <a:t>Salute. </a:t>
            </a:r>
            <a:endParaRPr lang="it-IT" dirty="0">
              <a:latin typeface="Arial" pitchFamily="34" charset="0"/>
              <a:cs typeface="Arial" pitchFamily="34" charset="0"/>
            </a:endParaRPr>
          </a:p>
        </p:txBody>
      </p:sp>
      <p:sp>
        <p:nvSpPr>
          <p:cNvPr id="4" name="CasellaDiTesto 3"/>
          <p:cNvSpPr txBox="1"/>
          <p:nvPr/>
        </p:nvSpPr>
        <p:spPr>
          <a:xfrm>
            <a:off x="5364088" y="0"/>
            <a:ext cx="2135750" cy="523220"/>
          </a:xfrm>
          <a:prstGeom prst="rect">
            <a:avLst/>
          </a:prstGeom>
          <a:noFill/>
        </p:spPr>
        <p:txBody>
          <a:bodyPr wrap="square" rtlCol="0">
            <a:spAutoFit/>
          </a:bodyPr>
          <a:lstStyle/>
          <a:p>
            <a:r>
              <a:rPr lang="it-IT" sz="2800" b="1" dirty="0" smtClean="0">
                <a:solidFill>
                  <a:srgbClr val="99CC00"/>
                </a:solidFill>
                <a:latin typeface="Arial" panose="020B0604020202020204" pitchFamily="34" charset="0"/>
                <a:cs typeface="Arial" panose="020B0604020202020204" pitchFamily="34" charset="0"/>
              </a:rPr>
              <a:t>L. 219/2017</a:t>
            </a:r>
            <a:endParaRPr lang="it-IT" sz="2800" b="1" dirty="0">
              <a:solidFill>
                <a:srgbClr val="99CC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6692685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a:extLst>
              <a:ext uri="{FF2B5EF4-FFF2-40B4-BE49-F238E27FC236}">
                <a16:creationId xmlns:a16="http://schemas.microsoft.com/office/drawing/2014/main" id="{66C99E67-2578-4D55-BA01-452130CFF3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988840"/>
            <a:ext cx="8144073" cy="416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olo 1">
            <a:extLst>
              <a:ext uri="{FF2B5EF4-FFF2-40B4-BE49-F238E27FC236}">
                <a16:creationId xmlns:a16="http://schemas.microsoft.com/office/drawing/2014/main" id="{C418ACFB-3992-4A8D-9826-19AFB408457F}"/>
              </a:ext>
            </a:extLst>
          </p:cNvPr>
          <p:cNvSpPr txBox="1">
            <a:spLocks/>
          </p:cNvSpPr>
          <p:nvPr/>
        </p:nvSpPr>
        <p:spPr>
          <a:xfrm>
            <a:off x="498375" y="1219246"/>
            <a:ext cx="8226425" cy="658812"/>
          </a:xfrm>
          <a:prstGeom prst="rect">
            <a:avLst/>
          </a:prstGeom>
        </p:spPr>
        <p:txBody>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it-IT" sz="3200" b="1" dirty="0" smtClean="0">
                <a:solidFill>
                  <a:srgbClr val="6699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proposta</a:t>
            </a:r>
            <a:endParaRPr lang="it-IT" sz="3200" b="1" dirty="0">
              <a:solidFill>
                <a:srgbClr val="6699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5" name="CasellaDiTesto 4"/>
          <p:cNvSpPr txBox="1"/>
          <p:nvPr/>
        </p:nvSpPr>
        <p:spPr>
          <a:xfrm>
            <a:off x="5868144" y="-30960"/>
            <a:ext cx="1071127" cy="584775"/>
          </a:xfrm>
          <a:prstGeom prst="rect">
            <a:avLst/>
          </a:prstGeom>
          <a:noFill/>
        </p:spPr>
        <p:txBody>
          <a:bodyPr wrap="none" rtlCol="0">
            <a:spAutoFit/>
          </a:bodyPr>
          <a:lstStyle/>
          <a:p>
            <a:r>
              <a:rPr lang="it-IT" sz="3200" b="1" spc="50" dirty="0" smtClean="0">
                <a:ln w="0"/>
                <a:solidFill>
                  <a:schemeClr val="bg2"/>
                </a:solidFill>
                <a:effectLst>
                  <a:innerShdw blurRad="63500" dist="50800" dir="13500000">
                    <a:srgbClr val="000000">
                      <a:alpha val="50000"/>
                    </a:srgbClr>
                  </a:innerShdw>
                </a:effectLst>
                <a:latin typeface="Arial" panose="020B0604020202020204" pitchFamily="34" charset="0"/>
                <a:cs typeface="Arial" panose="020B0604020202020204" pitchFamily="34" charset="0"/>
              </a:rPr>
              <a:t>RER</a:t>
            </a:r>
            <a:endParaRPr lang="it-IT" dirty="0"/>
          </a:p>
        </p:txBody>
      </p:sp>
      <p:pic>
        <p:nvPicPr>
          <p:cNvPr id="4100" name="Picture 4" descr="Risultati immagini per emilia romagn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1681" y="3784"/>
            <a:ext cx="2938191" cy="13369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28907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3">
            <a:extLst>
              <a:ext uri="{FF2B5EF4-FFF2-40B4-BE49-F238E27FC236}">
                <a16:creationId xmlns:a16="http://schemas.microsoft.com/office/drawing/2014/main" id="{506D87DF-E6FA-45BE-8E44-8C08D78FCC23}"/>
              </a:ext>
            </a:extLst>
          </p:cNvPr>
          <p:cNvSpPr>
            <a:spLocks noGrp="1"/>
          </p:cNvSpPr>
          <p:nvPr>
            <p:ph type="sldNum" idx="10"/>
          </p:nvPr>
        </p:nvSpPr>
        <p:spPr>
          <a:xfrm>
            <a:off x="7596336" y="6381328"/>
            <a:ext cx="1087289" cy="361950"/>
          </a:xfrm>
        </p:spPr>
        <p:txBody>
          <a:bodyPr/>
          <a:lstStyle/>
          <a:p>
            <a:pPr algn="r">
              <a:defRPr/>
            </a:pPr>
            <a:fld id="{DB300626-66E9-4DFA-A74B-06B7171923B8}" type="slidenum">
              <a:rPr lang="it-IT" altLang="it-IT" smtClean="0"/>
              <a:pPr algn="r">
                <a:defRPr/>
              </a:pPr>
              <a:t>39</a:t>
            </a:fld>
            <a:endParaRPr lang="it-IT" altLang="it-IT"/>
          </a:p>
        </p:txBody>
      </p:sp>
      <p:sp>
        <p:nvSpPr>
          <p:cNvPr id="3" name="Titolo 1">
            <a:extLst>
              <a:ext uri="{FF2B5EF4-FFF2-40B4-BE49-F238E27FC236}">
                <a16:creationId xmlns:a16="http://schemas.microsoft.com/office/drawing/2014/main" id="{C418ACFB-3992-4A8D-9826-19AFB408457F}"/>
              </a:ext>
            </a:extLst>
          </p:cNvPr>
          <p:cNvSpPr txBox="1">
            <a:spLocks/>
          </p:cNvSpPr>
          <p:nvPr/>
        </p:nvSpPr>
        <p:spPr>
          <a:xfrm>
            <a:off x="133351" y="636589"/>
            <a:ext cx="8875529" cy="658812"/>
          </a:xfrm>
          <a:prstGeom prst="rect">
            <a:avLst/>
          </a:prstGeom>
        </p:spPr>
        <p:txBody>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it-IT" sz="3200" dirty="0" smtClean="0">
                <a:solidFill>
                  <a:srgbClr val="669900"/>
                </a:solidFill>
                <a:effectLst>
                  <a:outerShdw blurRad="38100" dist="38100" dir="2700000" algn="tl">
                    <a:srgbClr val="000000">
                      <a:alpha val="43137"/>
                    </a:srgbClr>
                  </a:outerShdw>
                </a:effectLst>
                <a:latin typeface="Calibri" charset="0"/>
              </a:rPr>
              <a:t>FSE – accesso alla sezione Testamento Biologico</a:t>
            </a:r>
            <a:endParaRPr lang="it-IT" sz="3200" dirty="0">
              <a:solidFill>
                <a:srgbClr val="669900"/>
              </a:solidFill>
              <a:effectLst>
                <a:outerShdw blurRad="38100" dist="38100" dir="2700000" algn="tl">
                  <a:srgbClr val="000000">
                    <a:alpha val="43137"/>
                  </a:srgbClr>
                </a:outerShdw>
              </a:effectLst>
              <a:latin typeface="Calibri" charset="0"/>
            </a:endParaRPr>
          </a:p>
        </p:txBody>
      </p:sp>
      <p:pic>
        <p:nvPicPr>
          <p:cNvPr id="4" name="Picture 2">
            <a:extLst>
              <a:ext uri="{FF2B5EF4-FFF2-40B4-BE49-F238E27FC236}">
                <a16:creationId xmlns:a16="http://schemas.microsoft.com/office/drawing/2014/main" id="{C8AC278C-1CE4-400D-A2F4-D183DE6CAB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378" y="1433513"/>
            <a:ext cx="7867246" cy="318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ttangolo 4">
            <a:extLst>
              <a:ext uri="{FF2B5EF4-FFF2-40B4-BE49-F238E27FC236}">
                <a16:creationId xmlns:a16="http://schemas.microsoft.com/office/drawing/2014/main" id="{44B56D5B-657D-4973-8381-A63281CCC2F7}"/>
              </a:ext>
            </a:extLst>
          </p:cNvPr>
          <p:cNvSpPr/>
          <p:nvPr/>
        </p:nvSpPr>
        <p:spPr>
          <a:xfrm>
            <a:off x="475850" y="4757737"/>
            <a:ext cx="8242499" cy="1785104"/>
          </a:xfrm>
          <a:prstGeom prst="rect">
            <a:avLst/>
          </a:prstGeom>
        </p:spPr>
        <p:txBody>
          <a:bodyPr wrap="square">
            <a:spAutoFit/>
          </a:bodyPr>
          <a:lstStyle/>
          <a:p>
            <a:pPr algn="just"/>
            <a:r>
              <a:rPr lang="it-IT" sz="2000" dirty="0">
                <a:solidFill>
                  <a:srgbClr val="669900"/>
                </a:solidFill>
                <a:latin typeface="Arial" panose="020B0604020202020204" pitchFamily="34" charset="0"/>
                <a:cs typeface="Arial" panose="020B0604020202020204" pitchFamily="34" charset="0"/>
              </a:rPr>
              <a:t>I </a:t>
            </a:r>
            <a:r>
              <a:rPr lang="it-IT" sz="2000" u="sng" dirty="0">
                <a:solidFill>
                  <a:srgbClr val="669900"/>
                </a:solidFill>
                <a:latin typeface="Arial" panose="020B0604020202020204" pitchFamily="34" charset="0"/>
                <a:cs typeface="Arial" panose="020B0604020202020204" pitchFamily="34" charset="0"/>
              </a:rPr>
              <a:t>fiduciari autorizzati</a:t>
            </a:r>
            <a:r>
              <a:rPr lang="it-IT" sz="2000" dirty="0">
                <a:solidFill>
                  <a:srgbClr val="669900"/>
                </a:solidFill>
                <a:latin typeface="Arial" panose="020B0604020202020204" pitchFamily="34" charset="0"/>
                <a:cs typeface="Arial" panose="020B0604020202020204" pitchFamily="34" charset="0"/>
              </a:rPr>
              <a:t> potranno accedere al FSE del dichiarante, alla sola sezione “Testamento biologico”, con le proprie credenziali SPID.</a:t>
            </a:r>
          </a:p>
          <a:p>
            <a:pPr algn="just"/>
            <a:endParaRPr lang="it-IT" sz="1000" dirty="0">
              <a:solidFill>
                <a:srgbClr val="669900"/>
              </a:solidFill>
              <a:latin typeface="Arial" panose="020B0604020202020204" pitchFamily="34" charset="0"/>
              <a:cs typeface="Arial" panose="020B0604020202020204" pitchFamily="34" charset="0"/>
            </a:endParaRPr>
          </a:p>
          <a:p>
            <a:pPr algn="just"/>
            <a:r>
              <a:rPr lang="it-IT" sz="2000" dirty="0">
                <a:solidFill>
                  <a:srgbClr val="669900"/>
                </a:solidFill>
                <a:latin typeface="Arial" panose="020B0604020202020204" pitchFamily="34" charset="0"/>
                <a:cs typeface="Arial" panose="020B0604020202020204" pitchFamily="34" charset="0"/>
              </a:rPr>
              <a:t>In attesa della messa a regime dell’accesso al FSE con l’identità digitale essi ricevono una notifica via </a:t>
            </a:r>
            <a:r>
              <a:rPr lang="it-IT" sz="2000" dirty="0" smtClean="0">
                <a:solidFill>
                  <a:srgbClr val="669900"/>
                </a:solidFill>
                <a:latin typeface="Arial" panose="020B0604020202020204" pitchFamily="34" charset="0"/>
                <a:cs typeface="Arial" panose="020B0604020202020204" pitchFamily="34" charset="0"/>
              </a:rPr>
              <a:t>e-mail </a:t>
            </a:r>
            <a:r>
              <a:rPr lang="it-IT" sz="2000" dirty="0">
                <a:solidFill>
                  <a:srgbClr val="669900"/>
                </a:solidFill>
                <a:latin typeface="Arial" panose="020B0604020202020204" pitchFamily="34" charset="0"/>
                <a:cs typeface="Arial" panose="020B0604020202020204" pitchFamily="34" charset="0"/>
              </a:rPr>
              <a:t>e SMS con le credenziali per accedere.</a:t>
            </a:r>
          </a:p>
        </p:txBody>
      </p:sp>
      <p:sp>
        <p:nvSpPr>
          <p:cNvPr id="6" name="CasellaDiTesto 5"/>
          <p:cNvSpPr txBox="1"/>
          <p:nvPr/>
        </p:nvSpPr>
        <p:spPr>
          <a:xfrm>
            <a:off x="5868144" y="-30960"/>
            <a:ext cx="1066318" cy="584775"/>
          </a:xfrm>
          <a:prstGeom prst="rect">
            <a:avLst/>
          </a:prstGeom>
          <a:noFill/>
        </p:spPr>
        <p:txBody>
          <a:bodyPr wrap="none" rtlCol="0">
            <a:spAutoFit/>
          </a:bodyPr>
          <a:lstStyle/>
          <a:p>
            <a:r>
              <a:rPr lang="it-IT" sz="3200" b="1" spc="50" dirty="0" smtClean="0">
                <a:ln w="0"/>
                <a:solidFill>
                  <a:schemeClr val="bg2"/>
                </a:solidFill>
                <a:effectLst>
                  <a:innerShdw blurRad="63500" dist="50800" dir="13500000">
                    <a:srgbClr val="000000">
                      <a:alpha val="50000"/>
                    </a:srgbClr>
                  </a:innerShdw>
                </a:effectLst>
                <a:latin typeface="Arial" panose="020B0604020202020204" pitchFamily="34" charset="0"/>
                <a:cs typeface="Arial" panose="020B0604020202020204" pitchFamily="34" charset="0"/>
              </a:rPr>
              <a:t>FSE</a:t>
            </a:r>
            <a:r>
              <a:rPr lang="it-IT" dirty="0" smtClean="0"/>
              <a:t> </a:t>
            </a:r>
            <a:endParaRPr lang="it-IT" dirty="0"/>
          </a:p>
        </p:txBody>
      </p:sp>
    </p:spTree>
    <p:extLst>
      <p:ext uri="{BB962C8B-B14F-4D97-AF65-F5344CB8AC3E}">
        <p14:creationId xmlns:p14="http://schemas.microsoft.com/office/powerpoint/2010/main" val="25873877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539552" y="836712"/>
            <a:ext cx="8280920" cy="6858000"/>
          </a:xfrm>
          <a:prstGeom prst="rect">
            <a:avLst/>
          </a:prstGeom>
          <a:noFill/>
          <a:ln>
            <a:noFill/>
          </a:ln>
          <a:effectLst/>
          <a:extLst>
            <a:ext uri="{909E8E84-426E-40DD-AFC4-6F175D3DCCD1}">
              <a14:hiddenFill xmlns:a14="http://schemas.microsoft.com/office/drawing/2010/main">
                <a:solidFill>
                  <a:srgbClr val="0000FF"/>
                </a:solidFill>
              </a14:hiddenFill>
            </a:ext>
            <a:ext uri="{91240B29-F687-4F45-9708-019B960494DF}">
              <a14:hiddenLine xmlns:a14="http://schemas.microsoft.com/office/drawing/2010/main" w="9525">
                <a:solidFill>
                  <a:srgbClr val="FF00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lnSpc>
                <a:spcPct val="50000"/>
              </a:lnSpc>
              <a:buFontTx/>
              <a:buNone/>
            </a:pPr>
            <a:endParaRPr lang="it-IT" altLang="it-IT" dirty="0">
              <a:solidFill>
                <a:srgbClr val="99CC00"/>
              </a:solidFill>
              <a:latin typeface="Arial" panose="020B0604020202020204" pitchFamily="34" charset="0"/>
            </a:endParaRPr>
          </a:p>
          <a:p>
            <a:pPr algn="ctr">
              <a:lnSpc>
                <a:spcPct val="50000"/>
              </a:lnSpc>
              <a:buFontTx/>
              <a:buNone/>
            </a:pPr>
            <a:r>
              <a:rPr lang="it-IT" altLang="it-IT" b="1" dirty="0">
                <a:ln w="9525">
                  <a:solidFill>
                    <a:schemeClr val="bg1"/>
                  </a:solidFill>
                  <a:prstDash val="solid"/>
                </a:ln>
                <a:solidFill>
                  <a:srgbClr val="99CC00"/>
                </a:solidFill>
                <a:effectLst>
                  <a:outerShdw blurRad="12700" dist="38100" dir="2700000" algn="tl" rotWithShape="0">
                    <a:schemeClr val="bg1">
                      <a:lumMod val="50000"/>
                    </a:schemeClr>
                  </a:outerShdw>
                </a:effectLst>
                <a:latin typeface="Arial" panose="020B0604020202020204" pitchFamily="34" charset="0"/>
              </a:rPr>
              <a:t>Comitato Nazionale per la Bioetica:</a:t>
            </a:r>
          </a:p>
          <a:p>
            <a:pPr algn="ctr">
              <a:buFontTx/>
              <a:buNone/>
            </a:pPr>
            <a:r>
              <a:rPr lang="it-IT" altLang="it-IT" b="1" dirty="0" smtClean="0">
                <a:ln w="9525">
                  <a:solidFill>
                    <a:schemeClr val="bg1"/>
                  </a:solidFill>
                  <a:prstDash val="solid"/>
                </a:ln>
                <a:solidFill>
                  <a:srgbClr val="99CC00"/>
                </a:solidFill>
                <a:effectLst>
                  <a:outerShdw blurRad="12700" dist="38100" dir="2700000" algn="tl" rotWithShape="0">
                    <a:schemeClr val="bg1">
                      <a:lumMod val="50000"/>
                    </a:schemeClr>
                  </a:outerShdw>
                </a:effectLst>
                <a:latin typeface="Arial" panose="020B0604020202020204" pitchFamily="34" charset="0"/>
              </a:rPr>
              <a:t>“</a:t>
            </a:r>
            <a:r>
              <a:rPr lang="it-IT" altLang="it-IT" b="1" u="sng" dirty="0">
                <a:ln w="9525">
                  <a:solidFill>
                    <a:schemeClr val="bg1"/>
                  </a:solidFill>
                  <a:prstDash val="solid"/>
                </a:ln>
                <a:solidFill>
                  <a:srgbClr val="99CC00"/>
                </a:solidFill>
                <a:effectLst>
                  <a:outerShdw blurRad="12700" dist="38100" dir="2700000" algn="tl" rotWithShape="0">
                    <a:schemeClr val="bg1">
                      <a:lumMod val="50000"/>
                    </a:schemeClr>
                  </a:outerShdw>
                </a:effectLst>
                <a:latin typeface="Arial" panose="020B0604020202020204" pitchFamily="34" charset="0"/>
              </a:rPr>
              <a:t>Dichiarazioni</a:t>
            </a:r>
            <a:r>
              <a:rPr lang="it-IT" altLang="it-IT" b="1" dirty="0">
                <a:ln w="9525">
                  <a:solidFill>
                    <a:schemeClr val="bg1"/>
                  </a:solidFill>
                  <a:prstDash val="solid"/>
                </a:ln>
                <a:solidFill>
                  <a:srgbClr val="99CC00"/>
                </a:solidFill>
                <a:effectLst>
                  <a:outerShdw blurRad="12700" dist="38100" dir="2700000" algn="tl" rotWithShape="0">
                    <a:schemeClr val="bg1">
                      <a:lumMod val="50000"/>
                    </a:schemeClr>
                  </a:outerShdw>
                </a:effectLst>
                <a:latin typeface="Arial" panose="020B0604020202020204" pitchFamily="34" charset="0"/>
              </a:rPr>
              <a:t> anticipate di trattamento”</a:t>
            </a:r>
          </a:p>
          <a:p>
            <a:pPr algn="ctr">
              <a:buFontTx/>
              <a:buNone/>
            </a:pPr>
            <a:r>
              <a:rPr lang="it-IT" altLang="it-IT" b="1" dirty="0">
                <a:ln w="9525">
                  <a:solidFill>
                    <a:schemeClr val="bg1"/>
                  </a:solidFill>
                  <a:prstDash val="solid"/>
                </a:ln>
                <a:solidFill>
                  <a:srgbClr val="669900"/>
                </a:solidFill>
                <a:effectLst>
                  <a:outerShdw blurRad="12700" dist="38100" dir="2700000" algn="tl" rotWithShape="0">
                    <a:schemeClr val="bg1">
                      <a:lumMod val="50000"/>
                    </a:schemeClr>
                  </a:outerShdw>
                </a:effectLst>
                <a:latin typeface="Arial" panose="020B0604020202020204" pitchFamily="34" charset="0"/>
              </a:rPr>
              <a:t>Documento del 18 dicembre 2003</a:t>
            </a:r>
          </a:p>
          <a:p>
            <a:pPr algn="ctr">
              <a:lnSpc>
                <a:spcPct val="50000"/>
              </a:lnSpc>
              <a:buFontTx/>
              <a:buNone/>
            </a:pPr>
            <a:endParaRPr lang="it-IT" altLang="it-IT" sz="800" dirty="0" smtClean="0">
              <a:solidFill>
                <a:srgbClr val="99CC00"/>
              </a:solidFill>
              <a:latin typeface="Arial" panose="020B0604020202020204" pitchFamily="34" charset="0"/>
            </a:endParaRPr>
          </a:p>
          <a:p>
            <a:pPr algn="ctr">
              <a:lnSpc>
                <a:spcPct val="50000"/>
              </a:lnSpc>
              <a:buFontTx/>
              <a:buNone/>
            </a:pPr>
            <a:endParaRPr lang="it-IT" altLang="it-IT" sz="800" dirty="0" smtClean="0">
              <a:solidFill>
                <a:srgbClr val="FF3300"/>
              </a:solidFill>
              <a:latin typeface="Arial" panose="020B0604020202020204" pitchFamily="34" charset="0"/>
            </a:endParaRPr>
          </a:p>
          <a:p>
            <a:pPr algn="ctr">
              <a:lnSpc>
                <a:spcPct val="50000"/>
              </a:lnSpc>
              <a:buFontTx/>
              <a:buNone/>
            </a:pPr>
            <a:endParaRPr lang="it-IT" altLang="it-IT" sz="800" dirty="0">
              <a:solidFill>
                <a:srgbClr val="FF3300"/>
              </a:solidFill>
              <a:latin typeface="Arial" panose="020B0604020202020204" pitchFamily="34" charset="0"/>
            </a:endParaRPr>
          </a:p>
          <a:p>
            <a:pPr>
              <a:buClr>
                <a:srgbClr val="006600"/>
              </a:buClr>
              <a:buFont typeface="Wingdings" panose="05000000000000000000" pitchFamily="2" charset="2"/>
              <a:buChar char="q"/>
            </a:pPr>
            <a:r>
              <a:rPr lang="it-IT" altLang="it-IT" sz="2800" dirty="0" smtClean="0">
                <a:solidFill>
                  <a:schemeClr val="tx2">
                    <a:lumMod val="50000"/>
                  </a:schemeClr>
                </a:solidFill>
                <a:latin typeface="Arial" panose="020B0604020202020204" pitchFamily="34" charset="0"/>
              </a:rPr>
              <a:t> </a:t>
            </a:r>
            <a:r>
              <a:rPr lang="it-IT" altLang="it-IT" sz="2800" dirty="0" smtClean="0">
                <a:solidFill>
                  <a:srgbClr val="006600"/>
                </a:solidFill>
                <a:latin typeface="Arial" panose="020B0604020202020204" pitchFamily="34" charset="0"/>
              </a:rPr>
              <a:t>Esorta </a:t>
            </a:r>
            <a:r>
              <a:rPr lang="it-IT" altLang="it-IT" sz="2800" dirty="0">
                <a:solidFill>
                  <a:srgbClr val="006600"/>
                </a:solidFill>
                <a:latin typeface="Arial" panose="020B0604020202020204" pitchFamily="34" charset="0"/>
              </a:rPr>
              <a:t>il legislatore a </a:t>
            </a:r>
            <a:r>
              <a:rPr lang="it-IT" altLang="it-IT" sz="2800" dirty="0" smtClean="0">
                <a:solidFill>
                  <a:srgbClr val="006600"/>
                </a:solidFill>
                <a:latin typeface="Arial" panose="020B0604020202020204" pitchFamily="34" charset="0"/>
              </a:rPr>
              <a:t>intervenire</a:t>
            </a:r>
          </a:p>
          <a:p>
            <a:pPr>
              <a:buClr>
                <a:srgbClr val="99CC00"/>
              </a:buClr>
              <a:buFont typeface="Wingdings" panose="05000000000000000000" pitchFamily="2" charset="2"/>
              <a:buChar char="q"/>
            </a:pPr>
            <a:r>
              <a:rPr lang="it-IT" altLang="it-IT" sz="2800" dirty="0" smtClean="0">
                <a:solidFill>
                  <a:schemeClr val="tx2">
                    <a:lumMod val="50000"/>
                  </a:schemeClr>
                </a:solidFill>
                <a:latin typeface="Arial" panose="020B0604020202020204" pitchFamily="34" charset="0"/>
              </a:rPr>
              <a:t> </a:t>
            </a:r>
            <a:r>
              <a:rPr lang="it-IT" altLang="it-IT" sz="2800" dirty="0">
                <a:solidFill>
                  <a:srgbClr val="99CC00"/>
                </a:solidFill>
                <a:latin typeface="Arial" panose="020B0604020202020204" pitchFamily="34" charset="0"/>
              </a:rPr>
              <a:t>Auspica che la legge obblighi il medico a considerare le dichiarazioni anticipate (non </a:t>
            </a:r>
            <a:r>
              <a:rPr lang="it-IT" altLang="it-IT" sz="2800" dirty="0" smtClean="0">
                <a:solidFill>
                  <a:srgbClr val="99CC00"/>
                </a:solidFill>
                <a:latin typeface="Arial" panose="020B0604020202020204" pitchFamily="34" charset="0"/>
              </a:rPr>
              <a:t>vincolanti però…)</a:t>
            </a:r>
          </a:p>
          <a:p>
            <a:pPr>
              <a:buClr>
                <a:srgbClr val="006600"/>
              </a:buClr>
              <a:buFont typeface="Wingdings" panose="05000000000000000000" pitchFamily="2" charset="2"/>
              <a:buChar char="q"/>
            </a:pPr>
            <a:r>
              <a:rPr lang="it-IT" altLang="it-IT" sz="2800" dirty="0" smtClean="0">
                <a:solidFill>
                  <a:schemeClr val="tx2">
                    <a:lumMod val="50000"/>
                  </a:schemeClr>
                </a:solidFill>
                <a:latin typeface="Arial" panose="020B0604020202020204" pitchFamily="34" charset="0"/>
              </a:rPr>
              <a:t> </a:t>
            </a:r>
            <a:r>
              <a:rPr lang="it-IT" altLang="it-IT" sz="2800" dirty="0">
                <a:solidFill>
                  <a:srgbClr val="669900"/>
                </a:solidFill>
                <a:latin typeface="Arial" panose="020B0604020202020204" pitchFamily="34" charset="0"/>
              </a:rPr>
              <a:t>Che possa/no essere indicato/i uno o più   </a:t>
            </a:r>
          </a:p>
          <a:p>
            <a:pPr marL="0" indent="0">
              <a:buClr>
                <a:srgbClr val="006600"/>
              </a:buClr>
              <a:buNone/>
            </a:pPr>
            <a:r>
              <a:rPr lang="it-IT" altLang="it-IT" sz="2800" dirty="0">
                <a:solidFill>
                  <a:srgbClr val="669900"/>
                </a:solidFill>
                <a:latin typeface="Arial" panose="020B0604020202020204" pitchFamily="34" charset="0"/>
              </a:rPr>
              <a:t> </a:t>
            </a:r>
            <a:r>
              <a:rPr lang="it-IT" altLang="it-IT" sz="2800" dirty="0" smtClean="0">
                <a:solidFill>
                  <a:srgbClr val="669900"/>
                </a:solidFill>
                <a:latin typeface="Arial" panose="020B0604020202020204" pitchFamily="34" charset="0"/>
              </a:rPr>
              <a:t>    fiduciario/i</a:t>
            </a:r>
          </a:p>
          <a:p>
            <a:pPr>
              <a:buClr>
                <a:srgbClr val="666633"/>
              </a:buClr>
              <a:buFont typeface="Wingdings" panose="05000000000000000000" pitchFamily="2" charset="2"/>
              <a:buChar char="q"/>
            </a:pPr>
            <a:r>
              <a:rPr lang="it-IT" altLang="it-IT" sz="2800" dirty="0" smtClean="0">
                <a:solidFill>
                  <a:schemeClr val="tx2">
                    <a:lumMod val="50000"/>
                  </a:schemeClr>
                </a:solidFill>
                <a:latin typeface="Arial" panose="020B0604020202020204" pitchFamily="34" charset="0"/>
              </a:rPr>
              <a:t> </a:t>
            </a:r>
            <a:r>
              <a:rPr lang="it-IT" altLang="it-IT" sz="2800" dirty="0">
                <a:solidFill>
                  <a:srgbClr val="666633"/>
                </a:solidFill>
                <a:latin typeface="Arial" panose="020B0604020202020204" pitchFamily="34" charset="0"/>
              </a:rPr>
              <a:t>Rispetto della privacy</a:t>
            </a:r>
          </a:p>
        </p:txBody>
      </p:sp>
      <p:sp>
        <p:nvSpPr>
          <p:cNvPr id="3" name="CasellaDiTesto 2"/>
          <p:cNvSpPr txBox="1"/>
          <p:nvPr/>
        </p:nvSpPr>
        <p:spPr>
          <a:xfrm>
            <a:off x="5868144" y="218"/>
            <a:ext cx="982961" cy="523220"/>
          </a:xfrm>
          <a:prstGeom prst="rect">
            <a:avLst/>
          </a:prstGeom>
          <a:noFill/>
        </p:spPr>
        <p:txBody>
          <a:bodyPr wrap="none" rtlCol="0">
            <a:spAutoFit/>
          </a:bodyPr>
          <a:lstStyle/>
          <a:p>
            <a:r>
              <a:rPr lang="it-IT" sz="2800" b="1" spc="50" dirty="0" smtClean="0">
                <a:ln w="0"/>
                <a:solidFill>
                  <a:schemeClr val="bg2"/>
                </a:solidFill>
                <a:effectLst>
                  <a:innerShdw blurRad="63500" dist="50800" dir="13500000">
                    <a:srgbClr val="000000">
                      <a:alpha val="50000"/>
                    </a:srgbClr>
                  </a:innerShdw>
                </a:effectLst>
                <a:latin typeface="Arial" panose="020B0604020202020204" pitchFamily="34" charset="0"/>
                <a:cs typeface="Arial" panose="020B0604020202020204" pitchFamily="34" charset="0"/>
              </a:rPr>
              <a:t>CNB</a:t>
            </a:r>
            <a:endParaRPr lang="it-IT" sz="2800" b="1" spc="50" dirty="0">
              <a:ln w="0"/>
              <a:solidFill>
                <a:schemeClr val="bg2"/>
              </a:solidFill>
              <a:effectLst>
                <a:innerShdw blurRad="63500" dist="50800" dir="13500000">
                  <a:srgbClr val="000000">
                    <a:alpha val="50000"/>
                  </a:srgbClr>
                </a:innerShdw>
              </a:effectLst>
              <a:latin typeface="Arial" panose="020B0604020202020204" pitchFamily="34" charset="0"/>
              <a:cs typeface="Arial" panose="020B0604020202020204" pitchFamily="34" charset="0"/>
            </a:endParaRPr>
          </a:p>
        </p:txBody>
      </p:sp>
      <p:sp>
        <p:nvSpPr>
          <p:cNvPr id="4" name="AutoShape 2" descr="Risultati immagini per Comitato Nazionale Bioetic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pic>
        <p:nvPicPr>
          <p:cNvPr id="2052" name="Picture 4" descr="Risultati immagini per Comitato Nazionale Bioetic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224" y="5301208"/>
            <a:ext cx="2088232" cy="11700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380768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a:extLst>
              <a:ext uri="{FF2B5EF4-FFF2-40B4-BE49-F238E27FC236}">
                <a16:creationId xmlns:a16="http://schemas.microsoft.com/office/drawing/2014/main" id="{C418ACFB-3992-4A8D-9826-19AFB408457F}"/>
              </a:ext>
            </a:extLst>
          </p:cNvPr>
          <p:cNvSpPr txBox="1">
            <a:spLocks/>
          </p:cNvSpPr>
          <p:nvPr/>
        </p:nvSpPr>
        <p:spPr>
          <a:xfrm>
            <a:off x="133351" y="764704"/>
            <a:ext cx="8875529" cy="658812"/>
          </a:xfrm>
          <a:prstGeom prst="rect">
            <a:avLst/>
          </a:prstGeom>
        </p:spPr>
        <p:txBody>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it-IT" sz="2800" dirty="0" smtClean="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Stati delle DAT sul Portale regionale DAT e su ARA</a:t>
            </a:r>
            <a:endParaRPr lang="it-IT" sz="2800" dirty="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 name="Picture 2">
            <a:extLst>
              <a:ext uri="{FF2B5EF4-FFF2-40B4-BE49-F238E27FC236}">
                <a16:creationId xmlns:a16="http://schemas.microsoft.com/office/drawing/2014/main" id="{0C463054-67B3-464E-8D3B-3C8E310CD0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351" y="1519238"/>
            <a:ext cx="8875529" cy="4354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asellaDiTesto 4"/>
          <p:cNvSpPr txBox="1"/>
          <p:nvPr/>
        </p:nvSpPr>
        <p:spPr>
          <a:xfrm>
            <a:off x="5868144" y="-30960"/>
            <a:ext cx="1135247" cy="584775"/>
          </a:xfrm>
          <a:prstGeom prst="rect">
            <a:avLst/>
          </a:prstGeom>
          <a:noFill/>
        </p:spPr>
        <p:txBody>
          <a:bodyPr wrap="none" rtlCol="0">
            <a:spAutoFit/>
          </a:bodyPr>
          <a:lstStyle/>
          <a:p>
            <a:r>
              <a:rPr lang="it-IT" sz="3200" b="1" spc="50" dirty="0" smtClean="0">
                <a:ln w="0"/>
                <a:solidFill>
                  <a:schemeClr val="bg2"/>
                </a:solidFill>
                <a:effectLst>
                  <a:innerShdw blurRad="63500" dist="50800" dir="13500000">
                    <a:srgbClr val="000000">
                      <a:alpha val="50000"/>
                    </a:srgbClr>
                  </a:innerShdw>
                </a:effectLst>
                <a:latin typeface="Arial" panose="020B0604020202020204" pitchFamily="34" charset="0"/>
                <a:cs typeface="Arial" panose="020B0604020202020204" pitchFamily="34" charset="0"/>
              </a:rPr>
              <a:t>RER</a:t>
            </a:r>
            <a:r>
              <a:rPr lang="it-IT" dirty="0" smtClean="0"/>
              <a:t> </a:t>
            </a:r>
            <a:endParaRPr lang="it-IT" dirty="0"/>
          </a:p>
        </p:txBody>
      </p:sp>
    </p:spTree>
    <p:extLst>
      <p:ext uri="{BB962C8B-B14F-4D97-AF65-F5344CB8AC3E}">
        <p14:creationId xmlns:p14="http://schemas.microsoft.com/office/powerpoint/2010/main" val="37999852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a:extLst>
              <a:ext uri="{FF2B5EF4-FFF2-40B4-BE49-F238E27FC236}">
                <a16:creationId xmlns:a16="http://schemas.microsoft.com/office/drawing/2014/main" id="{C418ACFB-3992-4A8D-9826-19AFB408457F}"/>
              </a:ext>
            </a:extLst>
          </p:cNvPr>
          <p:cNvSpPr txBox="1">
            <a:spLocks/>
          </p:cNvSpPr>
          <p:nvPr/>
        </p:nvSpPr>
        <p:spPr>
          <a:xfrm>
            <a:off x="98230" y="1330028"/>
            <a:ext cx="8875529" cy="658812"/>
          </a:xfrm>
          <a:prstGeom prst="rect">
            <a:avLst/>
          </a:prstGeom>
        </p:spPr>
        <p:txBody>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it-IT" sz="3200" b="1" spc="50" dirty="0" smtClean="0">
                <a:ln w="9525" cmpd="sng">
                  <a:solidFill>
                    <a:schemeClr val="accent1"/>
                  </a:solidFill>
                  <a:prstDash val="solid"/>
                </a:ln>
                <a:solidFill>
                  <a:schemeClr val="bg2">
                    <a:lumMod val="50000"/>
                  </a:schemeClr>
                </a:solidFill>
                <a:effectLst>
                  <a:glow rad="38100">
                    <a:schemeClr val="accent1">
                      <a:alpha val="40000"/>
                    </a:schemeClr>
                  </a:glow>
                </a:effectLst>
                <a:latin typeface="Arial" panose="020B0604020202020204" pitchFamily="34" charset="0"/>
                <a:cs typeface="Arial" panose="020B0604020202020204" pitchFamily="34" charset="0"/>
              </a:rPr>
              <a:t>Interfacce utente previste</a:t>
            </a:r>
            <a:endParaRPr lang="it-IT" sz="3200" b="1" spc="50" dirty="0">
              <a:ln w="9525" cmpd="sng">
                <a:solidFill>
                  <a:schemeClr val="accent1"/>
                </a:solidFill>
                <a:prstDash val="solid"/>
              </a:ln>
              <a:solidFill>
                <a:schemeClr val="bg2">
                  <a:lumMod val="50000"/>
                </a:schemeClr>
              </a:solidFill>
              <a:effectLst>
                <a:glow rad="38100">
                  <a:schemeClr val="accent1">
                    <a:alpha val="40000"/>
                  </a:schemeClr>
                </a:glow>
              </a:effectLst>
              <a:latin typeface="Arial" panose="020B0604020202020204" pitchFamily="34" charset="0"/>
              <a:cs typeface="Arial" panose="020B0604020202020204" pitchFamily="34" charset="0"/>
            </a:endParaRPr>
          </a:p>
        </p:txBody>
      </p:sp>
      <p:sp>
        <p:nvSpPr>
          <p:cNvPr id="4" name="Rettangolo 3">
            <a:extLst>
              <a:ext uri="{FF2B5EF4-FFF2-40B4-BE49-F238E27FC236}">
                <a16:creationId xmlns:a16="http://schemas.microsoft.com/office/drawing/2014/main" id="{A35293F0-9EC2-4132-A4F1-B1612DF90504}"/>
              </a:ext>
            </a:extLst>
          </p:cNvPr>
          <p:cNvSpPr/>
          <p:nvPr/>
        </p:nvSpPr>
        <p:spPr>
          <a:xfrm>
            <a:off x="467543" y="1988840"/>
            <a:ext cx="8136904" cy="4493538"/>
          </a:xfrm>
          <a:prstGeom prst="rect">
            <a:avLst/>
          </a:prstGeom>
        </p:spPr>
        <p:txBody>
          <a:bodyPr wrap="square">
            <a:spAutoFit/>
          </a:bodyPr>
          <a:lstStyle/>
          <a:p>
            <a:pPr marL="342900" indent="-342900" algn="just">
              <a:buFont typeface="Wingdings" panose="05000000000000000000" pitchFamily="2" charset="2"/>
              <a:buChar char="§"/>
            </a:pPr>
            <a:r>
              <a:rPr lang="it-IT" sz="2400" u="sng" dirty="0">
                <a:solidFill>
                  <a:schemeClr val="bg2">
                    <a:lumMod val="50000"/>
                  </a:schemeClr>
                </a:solidFill>
                <a:latin typeface="Arial" panose="020B0604020202020204" pitchFamily="34" charset="0"/>
                <a:cs typeface="Arial" panose="020B0604020202020204" pitchFamily="34" charset="0"/>
              </a:rPr>
              <a:t>Portale regionale DAT</a:t>
            </a:r>
            <a:r>
              <a:rPr lang="it-IT" sz="2400" dirty="0">
                <a:solidFill>
                  <a:schemeClr val="bg2">
                    <a:lumMod val="50000"/>
                  </a:schemeClr>
                </a:solidFill>
                <a:latin typeface="Arial" panose="020B0604020202020204" pitchFamily="34" charset="0"/>
                <a:cs typeface="Arial" panose="020B0604020202020204" pitchFamily="34" charset="0"/>
              </a:rPr>
              <a:t>: nuovo sistema. Fornisce le funzioni di ricerca, inserimento, modifica, rinnovo, revoca dei riferimenti delle DAT registrate.</a:t>
            </a:r>
          </a:p>
          <a:p>
            <a:pPr marL="342900" indent="-342900" algn="just">
              <a:buFont typeface="Wingdings" panose="05000000000000000000" pitchFamily="2" charset="2"/>
              <a:buChar char="§"/>
            </a:pPr>
            <a:endParaRPr lang="it-IT" sz="1100" dirty="0">
              <a:solidFill>
                <a:schemeClr val="bg2">
                  <a:lumMod val="50000"/>
                </a:schemeClr>
              </a:solidFill>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
            </a:pPr>
            <a:r>
              <a:rPr lang="it-IT" sz="2400" u="sng" dirty="0">
                <a:solidFill>
                  <a:schemeClr val="bg2">
                    <a:lumMod val="50000"/>
                  </a:schemeClr>
                </a:solidFill>
                <a:latin typeface="Arial" panose="020B0604020202020204" pitchFamily="34" charset="0"/>
                <a:cs typeface="Arial" panose="020B0604020202020204" pitchFamily="34" charset="0"/>
              </a:rPr>
              <a:t>FSE</a:t>
            </a:r>
            <a:r>
              <a:rPr lang="it-IT" sz="2400" dirty="0">
                <a:solidFill>
                  <a:schemeClr val="bg2">
                    <a:lumMod val="50000"/>
                  </a:schemeClr>
                </a:solidFill>
                <a:latin typeface="Arial" panose="020B0604020202020204" pitchFamily="34" charset="0"/>
                <a:cs typeface="Arial" panose="020B0604020202020204" pitchFamily="34" charset="0"/>
              </a:rPr>
              <a:t>: rende disponibile una nuova </a:t>
            </a:r>
            <a:r>
              <a:rPr lang="it-IT" sz="2400" b="1" dirty="0">
                <a:solidFill>
                  <a:schemeClr val="bg2">
                    <a:lumMod val="50000"/>
                  </a:schemeClr>
                </a:solidFill>
                <a:latin typeface="Arial" panose="020B0604020202020204" pitchFamily="34" charset="0"/>
                <a:cs typeface="Arial" panose="020B0604020202020204" pitchFamily="34" charset="0"/>
              </a:rPr>
              <a:t>sezione “Testamento biologico”</a:t>
            </a:r>
            <a:r>
              <a:rPr lang="it-IT" sz="2400" dirty="0">
                <a:solidFill>
                  <a:schemeClr val="bg2">
                    <a:lumMod val="50000"/>
                  </a:schemeClr>
                </a:solidFill>
                <a:latin typeface="Arial" panose="020B0604020202020204" pitchFamily="34" charset="0"/>
                <a:cs typeface="Arial" panose="020B0604020202020204" pitchFamily="34" charset="0"/>
              </a:rPr>
              <a:t>, dove sono elencate le DAT recuperate da ARA; alla sezione potranno accedere anche i </a:t>
            </a:r>
            <a:r>
              <a:rPr lang="it-IT" sz="2400" b="1" dirty="0">
                <a:solidFill>
                  <a:schemeClr val="bg2">
                    <a:lumMod val="50000"/>
                  </a:schemeClr>
                </a:solidFill>
                <a:latin typeface="Arial" panose="020B0604020202020204" pitchFamily="34" charset="0"/>
                <a:cs typeface="Arial" panose="020B0604020202020204" pitchFamily="34" charset="0"/>
              </a:rPr>
              <a:t>fiduciari</a:t>
            </a:r>
            <a:r>
              <a:rPr lang="it-IT" sz="2400" dirty="0">
                <a:solidFill>
                  <a:schemeClr val="bg2">
                    <a:lumMod val="50000"/>
                  </a:schemeClr>
                </a:solidFill>
                <a:latin typeface="Arial" panose="020B0604020202020204" pitchFamily="34" charset="0"/>
                <a:cs typeface="Arial" panose="020B0604020202020204" pitchFamily="34" charset="0"/>
              </a:rPr>
              <a:t> autorizzati. Nella funzione di caricamento manuale è prevista la nuova tipologia di documento “testamento biologico”.</a:t>
            </a:r>
          </a:p>
          <a:p>
            <a:pPr marL="342900" indent="-342900" algn="just">
              <a:buFont typeface="Wingdings" panose="05000000000000000000" pitchFamily="2" charset="2"/>
              <a:buChar char="§"/>
            </a:pPr>
            <a:endParaRPr lang="it-IT" sz="1100" dirty="0">
              <a:solidFill>
                <a:schemeClr val="bg2">
                  <a:lumMod val="50000"/>
                </a:schemeClr>
              </a:solidFill>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
            </a:pPr>
            <a:r>
              <a:rPr lang="it-IT" sz="2400" u="sng" dirty="0">
                <a:solidFill>
                  <a:schemeClr val="bg2">
                    <a:lumMod val="50000"/>
                  </a:schemeClr>
                </a:solidFill>
                <a:latin typeface="Arial" panose="020B0604020202020204" pitchFamily="34" charset="0"/>
                <a:cs typeface="Arial" panose="020B0604020202020204" pitchFamily="34" charset="0"/>
              </a:rPr>
              <a:t>ARA</a:t>
            </a:r>
            <a:r>
              <a:rPr lang="it-IT" sz="2400" dirty="0">
                <a:solidFill>
                  <a:schemeClr val="bg2">
                    <a:lumMod val="50000"/>
                  </a:schemeClr>
                </a:solidFill>
                <a:latin typeface="Arial" panose="020B0604020202020204" pitchFamily="34" charset="0"/>
                <a:cs typeface="Arial" panose="020B0604020202020204" pitchFamily="34" charset="0"/>
              </a:rPr>
              <a:t>: nella maschera di dettaglio anagrafico saranno aggiunti i campi relativi ai riferimenti DAT</a:t>
            </a:r>
          </a:p>
        </p:txBody>
      </p:sp>
      <p:sp>
        <p:nvSpPr>
          <p:cNvPr id="5" name="CasellaDiTesto 4"/>
          <p:cNvSpPr txBox="1"/>
          <p:nvPr/>
        </p:nvSpPr>
        <p:spPr>
          <a:xfrm>
            <a:off x="5796136" y="0"/>
            <a:ext cx="1135247" cy="584775"/>
          </a:xfrm>
          <a:prstGeom prst="rect">
            <a:avLst/>
          </a:prstGeom>
          <a:noFill/>
        </p:spPr>
        <p:txBody>
          <a:bodyPr wrap="none" rtlCol="0">
            <a:spAutoFit/>
          </a:bodyPr>
          <a:lstStyle/>
          <a:p>
            <a:r>
              <a:rPr lang="it-IT" sz="3200" b="1" spc="50" dirty="0" smtClean="0">
                <a:ln w="0"/>
                <a:solidFill>
                  <a:schemeClr val="bg2"/>
                </a:solidFill>
                <a:effectLst>
                  <a:innerShdw blurRad="63500" dist="50800" dir="13500000">
                    <a:srgbClr val="000000">
                      <a:alpha val="50000"/>
                    </a:srgbClr>
                  </a:innerShdw>
                </a:effectLst>
                <a:latin typeface="Arial" panose="020B0604020202020204" pitchFamily="34" charset="0"/>
                <a:cs typeface="Arial" panose="020B0604020202020204" pitchFamily="34" charset="0"/>
              </a:rPr>
              <a:t>RER</a:t>
            </a:r>
            <a:r>
              <a:rPr lang="it-IT" dirty="0" smtClean="0"/>
              <a:t> </a:t>
            </a:r>
            <a:endParaRPr lang="it-IT" dirty="0"/>
          </a:p>
        </p:txBody>
      </p:sp>
      <p:pic>
        <p:nvPicPr>
          <p:cNvPr id="3074" name="Picture 2" descr="Risultati immagini per emilia romagn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44624"/>
            <a:ext cx="3024336" cy="13362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27897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4716016" y="17585"/>
            <a:ext cx="3425553" cy="461665"/>
          </a:xfrm>
          <a:prstGeom prst="rect">
            <a:avLst/>
          </a:prstGeom>
          <a:noFill/>
        </p:spPr>
        <p:txBody>
          <a:bodyPr wrap="none" rtlCol="0">
            <a:spAutoFit/>
          </a:bodyPr>
          <a:lstStyle/>
          <a:p>
            <a:r>
              <a:rPr lang="it-IT" sz="2400" b="1" dirty="0" smtClean="0">
                <a:solidFill>
                  <a:srgbClr val="99CC00"/>
                </a:solidFill>
                <a:latin typeface="Arial" panose="020B0604020202020204" pitchFamily="34" charset="0"/>
                <a:cs typeface="Arial" panose="020B0604020202020204" pitchFamily="34" charset="0"/>
              </a:rPr>
              <a:t>MODULO per le DAT ?</a:t>
            </a:r>
            <a:endParaRPr lang="it-IT" sz="2400" b="1" dirty="0">
              <a:solidFill>
                <a:srgbClr val="99CC00"/>
              </a:solidFill>
              <a:latin typeface="Arial" panose="020B0604020202020204" pitchFamily="34" charset="0"/>
              <a:cs typeface="Arial" panose="020B0604020202020204" pitchFamily="34" charset="0"/>
            </a:endParaRPr>
          </a:p>
        </p:txBody>
      </p:sp>
      <p:pic>
        <p:nvPicPr>
          <p:cNvPr id="6" name="Immagine 5"/>
          <p:cNvPicPr>
            <a:picLocks noChangeAspect="1"/>
          </p:cNvPicPr>
          <p:nvPr/>
        </p:nvPicPr>
        <p:blipFill>
          <a:blip r:embed="rId2"/>
          <a:stretch>
            <a:fillRect/>
          </a:stretch>
        </p:blipFill>
        <p:spPr>
          <a:xfrm>
            <a:off x="467544" y="1211003"/>
            <a:ext cx="8208912" cy="5646997"/>
          </a:xfrm>
          <a:prstGeom prst="rect">
            <a:avLst/>
          </a:prstGeom>
        </p:spPr>
      </p:pic>
      <p:sp>
        <p:nvSpPr>
          <p:cNvPr id="7" name="CasellaDiTesto 6"/>
          <p:cNvSpPr txBox="1"/>
          <p:nvPr/>
        </p:nvSpPr>
        <p:spPr>
          <a:xfrm>
            <a:off x="4171052" y="5445224"/>
            <a:ext cx="543739" cy="369332"/>
          </a:xfrm>
          <a:prstGeom prst="rect">
            <a:avLst/>
          </a:prstGeom>
          <a:noFill/>
        </p:spPr>
        <p:txBody>
          <a:bodyPr wrap="none" rtlCol="0">
            <a:spAutoFit/>
          </a:bodyPr>
          <a:lstStyle/>
          <a:p>
            <a:r>
              <a:rPr lang="it-IT" b="1" dirty="0" smtClean="0">
                <a:solidFill>
                  <a:srgbClr val="99CC00"/>
                </a:solidFill>
                <a:latin typeface="Arial" panose="020B0604020202020204" pitchFamily="34" charset="0"/>
                <a:cs typeface="Arial" panose="020B0604020202020204" pitchFamily="34" charset="0"/>
              </a:rPr>
              <a:t>…..</a:t>
            </a:r>
            <a:endParaRPr lang="it-IT" b="1" dirty="0">
              <a:solidFill>
                <a:srgbClr val="99CC00"/>
              </a:solidFill>
              <a:latin typeface="Arial" panose="020B0604020202020204" pitchFamily="34" charset="0"/>
              <a:cs typeface="Arial" panose="020B0604020202020204" pitchFamily="34" charset="0"/>
            </a:endParaRPr>
          </a:p>
        </p:txBody>
      </p:sp>
      <p:pic>
        <p:nvPicPr>
          <p:cNvPr id="8" name="Immagine 7"/>
          <p:cNvPicPr>
            <a:picLocks noChangeAspect="1"/>
          </p:cNvPicPr>
          <p:nvPr/>
        </p:nvPicPr>
        <p:blipFill>
          <a:blip r:embed="rId3"/>
          <a:stretch>
            <a:fillRect/>
          </a:stretch>
        </p:blipFill>
        <p:spPr>
          <a:xfrm>
            <a:off x="539552" y="677603"/>
            <a:ext cx="8064896" cy="533400"/>
          </a:xfrm>
          <a:prstGeom prst="rect">
            <a:avLst/>
          </a:prstGeom>
        </p:spPr>
      </p:pic>
      <p:sp>
        <p:nvSpPr>
          <p:cNvPr id="9" name="CasellaDiTesto 8"/>
          <p:cNvSpPr txBox="1"/>
          <p:nvPr/>
        </p:nvSpPr>
        <p:spPr>
          <a:xfrm>
            <a:off x="755576" y="-94051"/>
            <a:ext cx="3574111" cy="523220"/>
          </a:xfrm>
          <a:prstGeom prst="rect">
            <a:avLst/>
          </a:prstGeom>
          <a:noFill/>
        </p:spPr>
        <p:txBody>
          <a:bodyPr wrap="square" rtlCol="0">
            <a:spAutoFit/>
          </a:bodyPr>
          <a:lstStyle/>
          <a:p>
            <a:pPr algn="ctr"/>
            <a:r>
              <a:rPr lang="it-IT" sz="2800" b="1" dirty="0" smtClean="0">
                <a:solidFill>
                  <a:srgbClr val="99CC00"/>
                </a:solidFill>
                <a:latin typeface="Arial" panose="020B0604020202020204" pitchFamily="34" charset="0"/>
                <a:cs typeface="Arial" panose="020B0604020202020204" pitchFamily="34" charset="0"/>
              </a:rPr>
              <a:t>UN ESEMPIO</a:t>
            </a:r>
            <a:endParaRPr lang="it-IT" sz="2800" b="1" dirty="0">
              <a:solidFill>
                <a:srgbClr val="99CC00"/>
              </a:solidFill>
              <a:latin typeface="Arial" panose="020B0604020202020204" pitchFamily="34" charset="0"/>
              <a:cs typeface="Arial" panose="020B0604020202020204" pitchFamily="34" charset="0"/>
            </a:endParaRPr>
          </a:p>
        </p:txBody>
      </p:sp>
      <p:cxnSp>
        <p:nvCxnSpPr>
          <p:cNvPr id="11" name="Connettore diritto 10"/>
          <p:cNvCxnSpPr/>
          <p:nvPr/>
        </p:nvCxnSpPr>
        <p:spPr>
          <a:xfrm>
            <a:off x="755576" y="2564904"/>
            <a:ext cx="2448272"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 name="Connettore diritto 12"/>
          <p:cNvCxnSpPr/>
          <p:nvPr/>
        </p:nvCxnSpPr>
        <p:spPr>
          <a:xfrm>
            <a:off x="755576" y="2348880"/>
            <a:ext cx="2448272"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 name="Connettore diritto 14"/>
          <p:cNvCxnSpPr/>
          <p:nvPr/>
        </p:nvCxnSpPr>
        <p:spPr>
          <a:xfrm>
            <a:off x="3203848" y="2348880"/>
            <a:ext cx="0" cy="21602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 name="Connettore diritto 15"/>
          <p:cNvCxnSpPr/>
          <p:nvPr/>
        </p:nvCxnSpPr>
        <p:spPr>
          <a:xfrm>
            <a:off x="755576" y="2348880"/>
            <a:ext cx="0" cy="216024"/>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816811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323528" y="0"/>
            <a:ext cx="8496944" cy="6741368"/>
          </a:xfrm>
          <a:prstGeom prst="rect">
            <a:avLst/>
          </a:prstGeom>
        </p:spPr>
      </p:pic>
    </p:spTree>
    <p:extLst>
      <p:ext uri="{BB962C8B-B14F-4D97-AF65-F5344CB8AC3E}">
        <p14:creationId xmlns:p14="http://schemas.microsoft.com/office/powerpoint/2010/main" val="9334423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11560" y="1590963"/>
            <a:ext cx="7992888" cy="4524315"/>
          </a:xfrm>
          <a:prstGeom prst="rect">
            <a:avLst/>
          </a:prstGeom>
        </p:spPr>
        <p:txBody>
          <a:bodyPr wrap="square">
            <a:spAutoFit/>
          </a:bodyPr>
          <a:lstStyle/>
          <a:p>
            <a:pPr algn="just">
              <a:spcAft>
                <a:spcPts val="0"/>
              </a:spcAft>
            </a:pPr>
            <a:r>
              <a:rPr lang="it-IT" sz="2400" b="1" i="1" dirty="0" smtClean="0">
                <a:solidFill>
                  <a:srgbClr val="669900"/>
                </a:solidFill>
                <a:latin typeface="Arial" panose="020B0604020202020204" pitchFamily="34" charset="0"/>
                <a:ea typeface="Calibri" panose="020F0502020204030204" pitchFamily="34" charset="0"/>
                <a:cs typeface="Arial" panose="020B0604020202020204" pitchFamily="34" charset="0"/>
              </a:rPr>
              <a:t>Una </a:t>
            </a:r>
            <a:r>
              <a:rPr lang="it-IT" sz="2400" b="1" i="1" dirty="0">
                <a:solidFill>
                  <a:srgbClr val="669900"/>
                </a:solidFill>
                <a:latin typeface="Arial" panose="020B0604020202020204" pitchFamily="34" charset="0"/>
                <a:ea typeface="Calibri" panose="020F0502020204030204" pitchFamily="34" charset="0"/>
                <a:cs typeface="Arial" panose="020B0604020202020204" pitchFamily="34" charset="0"/>
              </a:rPr>
              <a:t>misura </a:t>
            </a:r>
            <a:r>
              <a:rPr lang="it-IT" sz="2400" b="1" i="1" dirty="0" smtClean="0">
                <a:solidFill>
                  <a:srgbClr val="669900"/>
                </a:solidFill>
                <a:latin typeface="Arial" panose="020B0604020202020204" pitchFamily="34" charset="0"/>
                <a:ea typeface="Calibri" panose="020F0502020204030204" pitchFamily="34" charset="0"/>
                <a:cs typeface="Arial" panose="020B0604020202020204" pitchFamily="34" charset="0"/>
              </a:rPr>
              <a:t>economica era </a:t>
            </a:r>
            <a:r>
              <a:rPr lang="it-IT" sz="2400" b="1" i="1" dirty="0">
                <a:solidFill>
                  <a:srgbClr val="669900"/>
                </a:solidFill>
                <a:latin typeface="Arial" panose="020B0604020202020204" pitchFamily="34" charset="0"/>
                <a:ea typeface="Calibri" panose="020F0502020204030204" pitchFamily="34" charset="0"/>
                <a:cs typeface="Arial" panose="020B0604020202020204" pitchFamily="34" charset="0"/>
              </a:rPr>
              <a:t>stata prevista </a:t>
            </a:r>
            <a:r>
              <a:rPr lang="it-IT" sz="2400" b="1" i="1" dirty="0" smtClean="0">
                <a:solidFill>
                  <a:srgbClr val="669900"/>
                </a:solidFill>
                <a:latin typeface="Arial" panose="020B0604020202020204" pitchFamily="34" charset="0"/>
                <a:ea typeface="Calibri" panose="020F0502020204030204" pitchFamily="34" charset="0"/>
                <a:cs typeface="Arial" panose="020B0604020202020204" pitchFamily="34" charset="0"/>
              </a:rPr>
              <a:t>nell’ultima </a:t>
            </a:r>
            <a:r>
              <a:rPr lang="it-IT" sz="2400" b="1" i="1" dirty="0">
                <a:solidFill>
                  <a:srgbClr val="669900"/>
                </a:solidFill>
                <a:latin typeface="Arial" panose="020B0604020202020204" pitchFamily="34" charset="0"/>
                <a:ea typeface="Calibri" panose="020F0502020204030204" pitchFamily="34" charset="0"/>
                <a:cs typeface="Arial" panose="020B0604020202020204" pitchFamily="34" charset="0"/>
              </a:rPr>
              <a:t>legge di Bilancio per completare quanto previsto dalla legge sul </a:t>
            </a:r>
            <a:r>
              <a:rPr lang="it-IT" sz="2400" b="1" i="1" dirty="0" err="1" smtClean="0">
                <a:solidFill>
                  <a:srgbClr val="669900"/>
                </a:solidFill>
                <a:latin typeface="Arial" panose="020B0604020202020204" pitchFamily="34" charset="0"/>
                <a:ea typeface="Calibri" panose="020F0502020204030204" pitchFamily="34" charset="0"/>
                <a:cs typeface="Arial" panose="020B0604020202020204" pitchFamily="34" charset="0"/>
              </a:rPr>
              <a:t>biotestamento</a:t>
            </a:r>
            <a:r>
              <a:rPr lang="it-IT" sz="2400" b="1" i="1" dirty="0" smtClean="0">
                <a:solidFill>
                  <a:srgbClr val="669900"/>
                </a:solidFill>
                <a:latin typeface="Arial" panose="020B0604020202020204" pitchFamily="34" charset="0"/>
                <a:ea typeface="Calibri" panose="020F0502020204030204" pitchFamily="34" charset="0"/>
                <a:cs typeface="Arial" panose="020B0604020202020204" pitchFamily="34" charset="0"/>
              </a:rPr>
              <a:t>, con la previsione di </a:t>
            </a:r>
            <a:r>
              <a:rPr lang="it-IT" sz="2400" b="1" i="1" dirty="0">
                <a:solidFill>
                  <a:srgbClr val="669900"/>
                </a:solidFill>
                <a:latin typeface="Arial" panose="020B0604020202020204" pitchFamily="34" charset="0"/>
                <a:ea typeface="Calibri" panose="020F0502020204030204" pitchFamily="34" charset="0"/>
                <a:cs typeface="Arial" panose="020B0604020202020204" pitchFamily="34" charset="0"/>
              </a:rPr>
              <a:t>uno stanziamento di 2 milioni per il 2018. Con decreto del Ministro della salute, previa intesa in sede di Conferenza Stato Regioni e acquisito il parere del Garante per la privacy, dovranno essere stabilite entro giugno le modalità di registrazione delle DAT nella </a:t>
            </a:r>
            <a:r>
              <a:rPr lang="it-IT" sz="2400" b="1" i="1" dirty="0" smtClean="0">
                <a:solidFill>
                  <a:srgbClr val="669900"/>
                </a:solidFill>
                <a:latin typeface="Arial" panose="020B0604020202020204" pitchFamily="34" charset="0"/>
                <a:ea typeface="Calibri" panose="020F0502020204030204" pitchFamily="34" charset="0"/>
                <a:cs typeface="Arial" panose="020B0604020202020204" pitchFamily="34" charset="0"/>
              </a:rPr>
              <a:t>banca </a:t>
            </a:r>
            <a:r>
              <a:rPr lang="it-IT" sz="2400" b="1" i="1" dirty="0">
                <a:solidFill>
                  <a:srgbClr val="669900"/>
                </a:solidFill>
                <a:latin typeface="Arial" panose="020B0604020202020204" pitchFamily="34" charset="0"/>
                <a:ea typeface="Calibri" panose="020F0502020204030204" pitchFamily="34" charset="0"/>
                <a:cs typeface="Arial" panose="020B0604020202020204" pitchFamily="34" charset="0"/>
              </a:rPr>
              <a:t>dati che </a:t>
            </a:r>
            <a:r>
              <a:rPr lang="it-IT" sz="2400" b="1" i="1" dirty="0" smtClean="0">
                <a:solidFill>
                  <a:srgbClr val="669900"/>
                </a:solidFill>
                <a:latin typeface="Arial" panose="020B0604020202020204" pitchFamily="34" charset="0"/>
                <a:ea typeface="Calibri" panose="020F0502020204030204" pitchFamily="34" charset="0"/>
                <a:cs typeface="Arial" panose="020B0604020202020204" pitchFamily="34" charset="0"/>
              </a:rPr>
              <a:t>sarà </a:t>
            </a:r>
            <a:r>
              <a:rPr lang="it-IT" sz="2400" b="1" i="1" dirty="0">
                <a:solidFill>
                  <a:srgbClr val="669900"/>
                </a:solidFill>
                <a:latin typeface="Arial" panose="020B0604020202020204" pitchFamily="34" charset="0"/>
                <a:ea typeface="Calibri" panose="020F0502020204030204" pitchFamily="34" charset="0"/>
                <a:cs typeface="Arial" panose="020B0604020202020204" pitchFamily="34" charset="0"/>
              </a:rPr>
              <a:t>istituita presso lo stesso dicastero. Ma se per il M5S quella sul </a:t>
            </a:r>
            <a:r>
              <a:rPr lang="it-IT" sz="2400" b="1" i="1" dirty="0" err="1">
                <a:solidFill>
                  <a:srgbClr val="669900"/>
                </a:solidFill>
                <a:latin typeface="Arial" panose="020B0604020202020204" pitchFamily="34" charset="0"/>
                <a:ea typeface="Calibri" panose="020F0502020204030204" pitchFamily="34" charset="0"/>
                <a:cs typeface="Arial" panose="020B0604020202020204" pitchFamily="34" charset="0"/>
              </a:rPr>
              <a:t>biotestamento</a:t>
            </a:r>
            <a:r>
              <a:rPr lang="it-IT" sz="2400" b="1" i="1" dirty="0">
                <a:solidFill>
                  <a:srgbClr val="669900"/>
                </a:solidFill>
                <a:latin typeface="Arial" panose="020B0604020202020204" pitchFamily="34" charset="0"/>
                <a:ea typeface="Calibri" panose="020F0502020204030204" pitchFamily="34" charset="0"/>
                <a:cs typeface="Arial" panose="020B0604020202020204" pitchFamily="34" charset="0"/>
              </a:rPr>
              <a:t> è "una legge di </a:t>
            </a:r>
            <a:r>
              <a:rPr lang="it-IT" sz="2400" b="1" i="1" dirty="0" smtClean="0">
                <a:solidFill>
                  <a:srgbClr val="669900"/>
                </a:solidFill>
                <a:latin typeface="Arial" panose="020B0604020202020204" pitchFamily="34" charset="0"/>
                <a:ea typeface="Calibri" panose="020F0502020204030204" pitchFamily="34" charset="0"/>
                <a:cs typeface="Arial" panose="020B0604020202020204" pitchFamily="34" charset="0"/>
              </a:rPr>
              <a:t>civiltà</a:t>
            </a:r>
            <a:r>
              <a:rPr lang="it-IT" sz="2400" b="1" i="1" dirty="0">
                <a:solidFill>
                  <a:srgbClr val="669900"/>
                </a:solidFill>
                <a:latin typeface="Arial" panose="020B0604020202020204" pitchFamily="34" charset="0"/>
                <a:ea typeface="Calibri" panose="020F0502020204030204" pitchFamily="34" charset="0"/>
                <a:cs typeface="Arial" panose="020B0604020202020204" pitchFamily="34" charset="0"/>
              </a:rPr>
              <a:t>", per la Lega "è un pasticcio e </a:t>
            </a:r>
            <a:r>
              <a:rPr lang="it-IT" sz="2400" b="1" i="1" dirty="0" smtClean="0">
                <a:solidFill>
                  <a:srgbClr val="669900"/>
                </a:solidFill>
                <a:latin typeface="Arial" panose="020B0604020202020204" pitchFamily="34" charset="0"/>
                <a:ea typeface="Calibri" panose="020F0502020204030204" pitchFamily="34" charset="0"/>
                <a:cs typeface="Arial" panose="020B0604020202020204" pitchFamily="34" charset="0"/>
              </a:rPr>
              <a:t>l’anticamera dell’eutanasia"…</a:t>
            </a:r>
            <a:endParaRPr lang="it-IT" sz="2400" dirty="0">
              <a:solidFill>
                <a:srgbClr val="669900"/>
              </a:solidFill>
              <a:latin typeface="Arial" panose="020B0604020202020204" pitchFamily="34" charset="0"/>
              <a:ea typeface="Calibri" panose="020F0502020204030204" pitchFamily="34" charset="0"/>
              <a:cs typeface="Arial" panose="020B0604020202020204" pitchFamily="34" charset="0"/>
            </a:endParaRPr>
          </a:p>
        </p:txBody>
      </p:sp>
      <p:sp>
        <p:nvSpPr>
          <p:cNvPr id="3" name="CasellaDiTesto 2"/>
          <p:cNvSpPr txBox="1"/>
          <p:nvPr/>
        </p:nvSpPr>
        <p:spPr>
          <a:xfrm>
            <a:off x="5940152" y="0"/>
            <a:ext cx="916213" cy="523220"/>
          </a:xfrm>
          <a:prstGeom prst="rect">
            <a:avLst/>
          </a:prstGeom>
          <a:noFill/>
        </p:spPr>
        <p:txBody>
          <a:bodyPr wrap="none" rtlCol="0">
            <a:spAutoFit/>
          </a:bodyPr>
          <a:lstStyle/>
          <a:p>
            <a:r>
              <a:rPr lang="it-IT" sz="28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Arial" panose="020B0604020202020204" pitchFamily="34" charset="0"/>
                <a:cs typeface="Arial" panose="020B0604020202020204" pitchFamily="34" charset="0"/>
              </a:rPr>
              <a:t>DAT</a:t>
            </a:r>
            <a:endParaRPr lang="it-IT" sz="2800" b="1" spc="50" dirty="0">
              <a:ln w="9525" cmpd="sng">
                <a:solidFill>
                  <a:schemeClr val="accent1"/>
                </a:solidFill>
                <a:prstDash val="solid"/>
              </a:ln>
              <a:solidFill>
                <a:srgbClr val="70AD47">
                  <a:tint val="1000"/>
                </a:srgbClr>
              </a:solidFill>
              <a:effectLst>
                <a:glow rad="38100">
                  <a:schemeClr val="accent1">
                    <a:alpha val="40000"/>
                  </a:schemeClr>
                </a:glow>
              </a:effectLst>
              <a:latin typeface="Arial" panose="020B0604020202020204" pitchFamily="34" charset="0"/>
              <a:cs typeface="Arial" panose="020B0604020202020204" pitchFamily="34" charset="0"/>
            </a:endParaRPr>
          </a:p>
        </p:txBody>
      </p:sp>
      <p:sp>
        <p:nvSpPr>
          <p:cNvPr id="4" name="CasellaDiTesto 3"/>
          <p:cNvSpPr txBox="1"/>
          <p:nvPr/>
        </p:nvSpPr>
        <p:spPr>
          <a:xfrm>
            <a:off x="2771800" y="764704"/>
            <a:ext cx="3794629" cy="584775"/>
          </a:xfrm>
          <a:prstGeom prst="rect">
            <a:avLst/>
          </a:prstGeom>
          <a:noFill/>
        </p:spPr>
        <p:txBody>
          <a:bodyPr wrap="none" rtlCol="0">
            <a:spAutoFit/>
          </a:bodyPr>
          <a:lstStyle/>
          <a:p>
            <a:r>
              <a:rPr lang="it-IT" sz="3200" b="1" spc="50" dirty="0" smtClean="0">
                <a:ln w="0"/>
                <a:solidFill>
                  <a:schemeClr val="bg2"/>
                </a:solidFill>
                <a:effectLst>
                  <a:innerShdw blurRad="63500" dist="50800" dir="13500000">
                    <a:srgbClr val="000000">
                      <a:alpha val="50000"/>
                    </a:srgbClr>
                  </a:innerShdw>
                </a:effectLst>
                <a:latin typeface="Arial" panose="020B0604020202020204" pitchFamily="34" charset="0"/>
                <a:cs typeface="Arial" panose="020B0604020202020204" pitchFamily="34" charset="0"/>
              </a:rPr>
              <a:t>Il livello nazionale</a:t>
            </a:r>
            <a:endParaRPr lang="it-IT" sz="3200" b="1" spc="50" dirty="0">
              <a:ln w="0"/>
              <a:solidFill>
                <a:schemeClr val="bg2"/>
              </a:solidFill>
              <a:effectLst>
                <a:innerShdw blurRad="63500" dist="50800" dir="13500000">
                  <a:srgbClr val="000000">
                    <a:alpha val="50000"/>
                  </a:srgbClr>
                </a:innerShdw>
              </a:effectLst>
              <a:latin typeface="Arial" panose="020B0604020202020204" pitchFamily="34" charset="0"/>
              <a:cs typeface="Arial" panose="020B0604020202020204" pitchFamily="34" charset="0"/>
            </a:endParaRPr>
          </a:p>
        </p:txBody>
      </p:sp>
      <p:pic>
        <p:nvPicPr>
          <p:cNvPr id="2050" name="Picture 2" descr="Risultati immagini per itali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469767"/>
            <a:ext cx="1320081" cy="11211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77281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39552" y="636650"/>
            <a:ext cx="8064896" cy="5324535"/>
          </a:xfrm>
          <a:prstGeom prst="rect">
            <a:avLst/>
          </a:prstGeom>
        </p:spPr>
        <p:txBody>
          <a:bodyPr wrap="square">
            <a:spAutoFit/>
          </a:bodyPr>
          <a:lstStyle/>
          <a:p>
            <a:pPr algn="just">
              <a:spcAft>
                <a:spcPts val="0"/>
              </a:spcAft>
            </a:pPr>
            <a:r>
              <a:rPr lang="it-IT" sz="2000" b="1" smtClean="0">
                <a:solidFill>
                  <a:srgbClr val="669900"/>
                </a:solidFill>
                <a:latin typeface="Arial" panose="020B0604020202020204" pitchFamily="34" charset="0"/>
                <a:ea typeface="Calibri" panose="020F0502020204030204" pitchFamily="34" charset="0"/>
                <a:cs typeface="Arial" panose="020B0604020202020204" pitchFamily="34" charset="0"/>
              </a:rPr>
              <a:t>«Per quanto riguarda la nuova ministra della Salute, Giulia Grillo, uno dei primi banchi di prova sarà quello riguardante le Disposizioni anticipate di trattamento</a:t>
            </a:r>
            <a:r>
              <a:rPr lang="it-IT" sz="2000" smtClean="0">
                <a:solidFill>
                  <a:srgbClr val="669900"/>
                </a:solidFill>
                <a:latin typeface="Arial" panose="020B0604020202020204" pitchFamily="34" charset="0"/>
                <a:ea typeface="Calibri" panose="020F0502020204030204" pitchFamily="34" charset="0"/>
                <a:cs typeface="Arial" panose="020B0604020202020204" pitchFamily="34" charset="0"/>
              </a:rPr>
              <a:t>. Entro il prossimo 30 giugno, infatti, il ministero da lei guidato dovrà predisporre un decreto per l'istituzione del registro nazionale sulle DAT. La misura, prevista dall'ultima legge di Bilancio, andava a completare quel percorso delineato nei mesi scorsi dalla legge sul testamento biologico. In particolare, era prevista l'istituzione, presso lo stesso Ministero della Salute, di una</a:t>
            </a:r>
            <a:r>
              <a:rPr lang="it-IT" sz="2000" b="1" smtClean="0">
                <a:solidFill>
                  <a:srgbClr val="669900"/>
                </a:solidFill>
                <a:latin typeface="Arial" panose="020B0604020202020204" pitchFamily="34" charset="0"/>
                <a:ea typeface="Calibri" panose="020F0502020204030204" pitchFamily="34" charset="0"/>
                <a:cs typeface="Arial" panose="020B0604020202020204" pitchFamily="34" charset="0"/>
              </a:rPr>
              <a:t> banca dati destinata alla registrazione delle disposizioni anticipate di trattamento</a:t>
            </a:r>
            <a:r>
              <a:rPr lang="it-IT" sz="2000" smtClean="0">
                <a:solidFill>
                  <a:srgbClr val="669900"/>
                </a:solidFill>
                <a:latin typeface="Arial" panose="020B0604020202020204" pitchFamily="34" charset="0"/>
                <a:ea typeface="Calibri" panose="020F0502020204030204" pitchFamily="34" charset="0"/>
                <a:cs typeface="Arial" panose="020B0604020202020204" pitchFamily="34" charset="0"/>
              </a:rPr>
              <a:t> attraverso le quali ogni persona maggiorenne e capace di intendere e di volere, in previsione di un’eventuale futura incapacità di autodeterminarsi, potrà esprimere le proprie volontà in materia di trattamenti sanitari, nonché il consenso o il rifiuto rispetto ad accertamenti diagnostici o scelte terapeutiche e a singoli trattamenti sanitari. Per questo, sempre nella legge di Bilancio, era stato </a:t>
            </a:r>
            <a:r>
              <a:rPr lang="it-IT" sz="2000" b="1" smtClean="0">
                <a:solidFill>
                  <a:srgbClr val="669900"/>
                </a:solidFill>
                <a:latin typeface="Arial" panose="020B0604020202020204" pitchFamily="34" charset="0"/>
                <a:ea typeface="Calibri" panose="020F0502020204030204" pitchFamily="34" charset="0"/>
                <a:cs typeface="Arial" panose="020B0604020202020204" pitchFamily="34" charset="0"/>
              </a:rPr>
              <a:t>previsto un finanziamento di 2 milioni di euro per il 2018</a:t>
            </a:r>
            <a:r>
              <a:rPr lang="it-IT" sz="2000" smtClean="0">
                <a:solidFill>
                  <a:srgbClr val="669900"/>
                </a:solidFill>
                <a:latin typeface="Arial" panose="020B0604020202020204" pitchFamily="34" charset="0"/>
                <a:ea typeface="Calibri" panose="020F0502020204030204" pitchFamily="34" charset="0"/>
                <a:cs typeface="Arial" panose="020B0604020202020204" pitchFamily="34" charset="0"/>
              </a:rPr>
              <a:t>.»</a:t>
            </a:r>
            <a:endParaRPr lang="it-IT" sz="2000" dirty="0">
              <a:solidFill>
                <a:srgbClr val="669900"/>
              </a:solidFill>
              <a:latin typeface="Arial" panose="020B0604020202020204" pitchFamily="34" charset="0"/>
              <a:ea typeface="Calibri" panose="020F0502020204030204" pitchFamily="34" charset="0"/>
              <a:cs typeface="Arial" panose="020B0604020202020204" pitchFamily="34" charset="0"/>
            </a:endParaRPr>
          </a:p>
        </p:txBody>
      </p:sp>
      <p:sp>
        <p:nvSpPr>
          <p:cNvPr id="3" name="CasellaDiTesto 2"/>
          <p:cNvSpPr txBox="1"/>
          <p:nvPr/>
        </p:nvSpPr>
        <p:spPr>
          <a:xfrm>
            <a:off x="5940152" y="0"/>
            <a:ext cx="916213" cy="523220"/>
          </a:xfrm>
          <a:prstGeom prst="rect">
            <a:avLst/>
          </a:prstGeom>
          <a:noFill/>
        </p:spPr>
        <p:txBody>
          <a:bodyPr wrap="none" rtlCol="0">
            <a:spAutoFit/>
          </a:bodyPr>
          <a:lstStyle/>
          <a:p>
            <a:r>
              <a:rPr lang="it-IT" sz="28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Arial" panose="020B0604020202020204" pitchFamily="34" charset="0"/>
                <a:cs typeface="Arial" panose="020B0604020202020204" pitchFamily="34" charset="0"/>
              </a:rPr>
              <a:t>DAT</a:t>
            </a:r>
            <a:endParaRPr lang="it-IT" sz="2800" b="1" spc="50" dirty="0">
              <a:ln w="9525" cmpd="sng">
                <a:solidFill>
                  <a:schemeClr val="accent1"/>
                </a:solidFill>
                <a:prstDash val="solid"/>
              </a:ln>
              <a:solidFill>
                <a:srgbClr val="70AD47">
                  <a:tint val="1000"/>
                </a:srgbClr>
              </a:solidFill>
              <a:effectLst>
                <a:glow rad="38100">
                  <a:schemeClr val="accent1">
                    <a:alpha val="40000"/>
                  </a:schemeClr>
                </a:glow>
              </a:effectLst>
              <a:latin typeface="Arial" panose="020B0604020202020204" pitchFamily="34" charset="0"/>
              <a:cs typeface="Arial" panose="020B0604020202020204" pitchFamily="34" charset="0"/>
            </a:endParaRPr>
          </a:p>
        </p:txBody>
      </p:sp>
      <p:sp>
        <p:nvSpPr>
          <p:cNvPr id="4" name="CasellaDiTesto 3"/>
          <p:cNvSpPr txBox="1"/>
          <p:nvPr/>
        </p:nvSpPr>
        <p:spPr>
          <a:xfrm>
            <a:off x="3419872" y="5843782"/>
            <a:ext cx="3568606" cy="461665"/>
          </a:xfrm>
          <a:prstGeom prst="rect">
            <a:avLst/>
          </a:prstGeom>
          <a:noFill/>
        </p:spPr>
        <p:txBody>
          <a:bodyPr wrap="none" rtlCol="0">
            <a:spAutoFit/>
          </a:bodyPr>
          <a:lstStyle/>
          <a:p>
            <a:r>
              <a:rPr lang="it-IT" sz="2400" b="1" dirty="0" smtClean="0">
                <a:solidFill>
                  <a:srgbClr val="669900"/>
                </a:solidFill>
                <a:latin typeface="Arial" panose="020B0604020202020204" pitchFamily="34" charset="0"/>
                <a:cs typeface="Arial" panose="020B0604020202020204" pitchFamily="34" charset="0"/>
              </a:rPr>
              <a:t>WORK IN PROGRESS!</a:t>
            </a:r>
            <a:endParaRPr lang="it-IT" sz="2400" b="1" dirty="0">
              <a:solidFill>
                <a:srgbClr val="669900"/>
              </a:solidFill>
              <a:latin typeface="Arial" panose="020B0604020202020204" pitchFamily="34" charset="0"/>
              <a:cs typeface="Arial" panose="020B0604020202020204" pitchFamily="34" charset="0"/>
            </a:endParaRPr>
          </a:p>
        </p:txBody>
      </p:sp>
      <p:pic>
        <p:nvPicPr>
          <p:cNvPr id="1028" name="Picture 4" descr="Risultati immagini per work in progres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5585445"/>
            <a:ext cx="1248073" cy="127255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isultati immagini per sold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4355" y="5578982"/>
            <a:ext cx="1344215" cy="12725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512955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WordArt 4" descr="Carta"/>
          <p:cNvSpPr>
            <a:spLocks noChangeArrowheads="1" noChangeShapeType="1" noTextEdit="1"/>
          </p:cNvSpPr>
          <p:nvPr/>
        </p:nvSpPr>
        <p:spPr bwMode="auto">
          <a:xfrm>
            <a:off x="1835696" y="3861048"/>
            <a:ext cx="5400675" cy="2159000"/>
          </a:xfrm>
          <a:prstGeom prst="rect">
            <a:avLst/>
          </a:prstGeom>
        </p:spPr>
        <p:txBody>
          <a:bodyPr wrap="none" fromWordArt="1">
            <a:prstTxWarp prst="textPlain">
              <a:avLst>
                <a:gd name="adj" fmla="val 50000"/>
              </a:avLst>
            </a:prstTxWarp>
          </a:bodyPr>
          <a:lstStyle/>
          <a:p>
            <a:pPr algn="ctr"/>
            <a:r>
              <a:rPr lang="it-IT" sz="3600" kern="10" dirty="0">
                <a:ln w="9525">
                  <a:solidFill>
                    <a:srgbClr val="008000"/>
                  </a:solidFill>
                  <a:round/>
                  <a:headEnd/>
                  <a:tailEnd/>
                </a:ln>
                <a:solidFill>
                  <a:schemeClr val="accent1">
                    <a:lumMod val="75000"/>
                  </a:schemeClr>
                </a:solidFill>
                <a:effectLst>
                  <a:outerShdw dist="563972" dir="14049741" sx="125000" sy="125000" algn="tl" rotWithShape="0">
                    <a:srgbClr val="C7DFD3">
                      <a:alpha val="79999"/>
                    </a:srgbClr>
                  </a:outerShdw>
                </a:effectLst>
                <a:latin typeface="Maiandra GD" panose="020E0502030308020204" pitchFamily="34" charset="0"/>
              </a:rPr>
              <a:t>Grazie</a:t>
            </a:r>
          </a:p>
        </p:txBody>
      </p:sp>
      <p:sp>
        <p:nvSpPr>
          <p:cNvPr id="4" name="CasellaDiTesto 3"/>
          <p:cNvSpPr txBox="1"/>
          <p:nvPr/>
        </p:nvSpPr>
        <p:spPr>
          <a:xfrm>
            <a:off x="5652120" y="116632"/>
            <a:ext cx="1418978" cy="369332"/>
          </a:xfrm>
          <a:prstGeom prst="rect">
            <a:avLst/>
          </a:prstGeom>
          <a:noFill/>
        </p:spPr>
        <p:txBody>
          <a:bodyPr wrap="none" rtlCol="0">
            <a:spAutoFit/>
          </a:bodyPr>
          <a:lstStyle/>
          <a:p>
            <a:r>
              <a:rPr lang="it-IT" b="1" dirty="0" smtClean="0">
                <a:solidFill>
                  <a:srgbClr val="CCECFF"/>
                </a:solidFill>
                <a:latin typeface="Arial" panose="020B0604020202020204" pitchFamily="34" charset="0"/>
                <a:cs typeface="Arial" panose="020B0604020202020204" pitchFamily="34" charset="0"/>
              </a:rPr>
              <a:t>L. 219/2017</a:t>
            </a:r>
            <a:endParaRPr lang="it-IT" b="1" dirty="0">
              <a:solidFill>
                <a:srgbClr val="CCECFF"/>
              </a:solidFill>
              <a:latin typeface="Arial" panose="020B0604020202020204" pitchFamily="34" charset="0"/>
              <a:cs typeface="Arial" panose="020B0604020202020204" pitchFamily="34" charset="0"/>
            </a:endParaRPr>
          </a:p>
        </p:txBody>
      </p:sp>
      <p:pic>
        <p:nvPicPr>
          <p:cNvPr id="5" name="Immagine 4"/>
          <p:cNvPicPr>
            <a:picLocks noChangeAspect="1"/>
          </p:cNvPicPr>
          <p:nvPr/>
        </p:nvPicPr>
        <p:blipFill>
          <a:blip r:embed="rId2"/>
          <a:stretch>
            <a:fillRect/>
          </a:stretch>
        </p:blipFill>
        <p:spPr>
          <a:xfrm>
            <a:off x="3347864" y="1662632"/>
            <a:ext cx="2735250" cy="2119367"/>
          </a:xfrm>
          <a:prstGeom prst="rect">
            <a:avLst/>
          </a:prstGeom>
        </p:spPr>
      </p:pic>
      <p:sp>
        <p:nvSpPr>
          <p:cNvPr id="6" name="Rettangolo 5"/>
          <p:cNvSpPr/>
          <p:nvPr/>
        </p:nvSpPr>
        <p:spPr>
          <a:xfrm>
            <a:off x="4536033" y="0"/>
            <a:ext cx="3780383" cy="11247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 name="Immagine 6"/>
          <p:cNvPicPr>
            <a:picLocks noChangeAspect="1"/>
          </p:cNvPicPr>
          <p:nvPr/>
        </p:nvPicPr>
        <p:blipFill>
          <a:blip r:embed="rId3"/>
          <a:stretch>
            <a:fillRect/>
          </a:stretch>
        </p:blipFill>
        <p:spPr>
          <a:xfrm>
            <a:off x="469813" y="323002"/>
            <a:ext cx="1546672" cy="1402377"/>
          </a:xfrm>
          <a:prstGeom prst="rect">
            <a:avLst/>
          </a:prstGeom>
        </p:spPr>
      </p:pic>
      <p:sp>
        <p:nvSpPr>
          <p:cNvPr id="8" name="WordArt 4" descr="Carta"/>
          <p:cNvSpPr>
            <a:spLocks noChangeArrowheads="1" noChangeShapeType="1" noTextEdit="1"/>
          </p:cNvSpPr>
          <p:nvPr/>
        </p:nvSpPr>
        <p:spPr bwMode="auto">
          <a:xfrm>
            <a:off x="5004048" y="485964"/>
            <a:ext cx="2720909" cy="537918"/>
          </a:xfrm>
          <a:prstGeom prst="rect">
            <a:avLst/>
          </a:prstGeom>
        </p:spPr>
        <p:txBody>
          <a:bodyPr wrap="none" fromWordArt="1">
            <a:prstTxWarp prst="textPlain">
              <a:avLst>
                <a:gd name="adj" fmla="val 50000"/>
              </a:avLst>
            </a:prstTxWarp>
          </a:bodyPr>
          <a:lstStyle/>
          <a:p>
            <a:pPr algn="ctr"/>
            <a:r>
              <a:rPr lang="it-IT" sz="3600" kern="10" dirty="0">
                <a:ln w="9525">
                  <a:solidFill>
                    <a:srgbClr val="008000"/>
                  </a:solidFill>
                  <a:round/>
                  <a:headEnd/>
                  <a:tailEnd/>
                </a:ln>
                <a:solidFill>
                  <a:schemeClr val="accent1">
                    <a:lumMod val="75000"/>
                  </a:schemeClr>
                </a:solidFill>
                <a:effectLst>
                  <a:outerShdw dist="563972" dir="14049741" sx="125000" sy="125000" algn="tl" rotWithShape="0">
                    <a:srgbClr val="C7DFD3">
                      <a:alpha val="79999"/>
                    </a:srgbClr>
                  </a:outerShdw>
                </a:effectLst>
                <a:latin typeface="Maiandra GD" panose="020E0502030308020204" pitchFamily="34" charset="0"/>
              </a:rPr>
              <a:t>Grazie</a:t>
            </a:r>
          </a:p>
        </p:txBody>
      </p:sp>
    </p:spTree>
    <p:extLst>
      <p:ext uri="{BB962C8B-B14F-4D97-AF65-F5344CB8AC3E}">
        <p14:creationId xmlns:p14="http://schemas.microsoft.com/office/powerpoint/2010/main" val="4013794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57838" y="725886"/>
            <a:ext cx="7844216" cy="2000548"/>
          </a:xfrm>
          <a:prstGeom prst="rect">
            <a:avLst/>
          </a:prstGeom>
        </p:spPr>
        <p:txBody>
          <a:bodyPr wrap="square">
            <a:spAutoFit/>
          </a:bodyPr>
          <a:lstStyle/>
          <a:p>
            <a:pPr>
              <a:lnSpc>
                <a:spcPct val="30000"/>
              </a:lnSpc>
            </a:pPr>
            <a:endParaRPr lang="it-IT" altLang="it-IT" sz="3000" b="1" dirty="0">
              <a:solidFill>
                <a:srgbClr val="99CC00"/>
              </a:solidFill>
            </a:endParaRPr>
          </a:p>
          <a:p>
            <a:pPr>
              <a:lnSpc>
                <a:spcPct val="30000"/>
              </a:lnSpc>
            </a:pPr>
            <a:endParaRPr lang="it-IT" altLang="it-IT" sz="3000" b="1" dirty="0">
              <a:solidFill>
                <a:srgbClr val="99CC00"/>
              </a:solidFill>
            </a:endParaRPr>
          </a:p>
          <a:p>
            <a:pPr algn="ctr">
              <a:lnSpc>
                <a:spcPct val="30000"/>
              </a:lnSpc>
            </a:pPr>
            <a:r>
              <a:rPr lang="it-IT" altLang="it-IT" sz="4000" b="1" dirty="0">
                <a:ln w="9525">
                  <a:solidFill>
                    <a:schemeClr val="bg1"/>
                  </a:solidFill>
                  <a:prstDash val="solid"/>
                </a:ln>
                <a:solidFill>
                  <a:srgbClr val="99CC00"/>
                </a:solidFill>
                <a:effectLst>
                  <a:outerShdw blurRad="12700" dist="38100" dir="2700000" algn="tl" rotWithShape="0">
                    <a:schemeClr val="bg1">
                      <a:lumMod val="50000"/>
                    </a:schemeClr>
                  </a:outerShdw>
                </a:effectLst>
                <a:latin typeface="Arial" panose="020B0604020202020204" pitchFamily="34" charset="0"/>
                <a:cs typeface="Arial" panose="020B0604020202020204" pitchFamily="34" charset="0"/>
              </a:rPr>
              <a:t>Legge 9 gennaio 2004, n. </a:t>
            </a:r>
            <a:r>
              <a:rPr lang="it-IT" altLang="it-IT" sz="4000" b="1" dirty="0" smtClean="0">
                <a:ln w="9525">
                  <a:solidFill>
                    <a:schemeClr val="bg1"/>
                  </a:solidFill>
                  <a:prstDash val="solid"/>
                </a:ln>
                <a:solidFill>
                  <a:srgbClr val="99CC00"/>
                </a:solidFill>
                <a:effectLst>
                  <a:outerShdw blurRad="12700" dist="38100" dir="2700000" algn="tl" rotWithShape="0">
                    <a:schemeClr val="bg1">
                      <a:lumMod val="50000"/>
                    </a:schemeClr>
                  </a:outerShdw>
                </a:effectLst>
                <a:latin typeface="Arial" panose="020B0604020202020204" pitchFamily="34" charset="0"/>
                <a:cs typeface="Arial" panose="020B0604020202020204" pitchFamily="34" charset="0"/>
              </a:rPr>
              <a:t>6</a:t>
            </a:r>
          </a:p>
          <a:p>
            <a:pPr algn="ctr">
              <a:lnSpc>
                <a:spcPct val="30000"/>
              </a:lnSpc>
            </a:pPr>
            <a:endParaRPr lang="it-IT" altLang="it-IT" sz="4000" b="1" dirty="0">
              <a:ln w="9525">
                <a:solidFill>
                  <a:schemeClr val="bg1"/>
                </a:solidFill>
                <a:prstDash val="solid"/>
              </a:ln>
              <a:solidFill>
                <a:srgbClr val="99CC00"/>
              </a:solidFill>
              <a:effectLst>
                <a:outerShdw blurRad="12700" dist="38100" dir="2700000" algn="tl" rotWithShape="0">
                  <a:schemeClr val="bg1">
                    <a:lumMod val="50000"/>
                  </a:schemeClr>
                </a:outerShdw>
              </a:effectLst>
              <a:latin typeface="Arial" panose="020B0604020202020204" pitchFamily="34" charset="0"/>
              <a:cs typeface="Arial" panose="020B0604020202020204" pitchFamily="34" charset="0"/>
            </a:endParaRPr>
          </a:p>
          <a:p>
            <a:pPr algn="ctr"/>
            <a:r>
              <a:rPr lang="it-IT" sz="1600" b="1" dirty="0">
                <a:solidFill>
                  <a:srgbClr val="99CC00"/>
                </a:solidFill>
                <a:latin typeface="Arial" panose="020B0604020202020204" pitchFamily="34" charset="0"/>
                <a:cs typeface="Arial" panose="020B0604020202020204" pitchFamily="34" charset="0"/>
              </a:rPr>
              <a:t>"Introduzione nel libro primo, titolo XII, del codice civile del capo I, relativo all’istituzione dell’amministrazione di sostegno e modifica degli articoli 388, 414, 417, 418, 424, 426, 427 e 429 del codice civile in materia di interdizione e di inabilitazione, </a:t>
            </a:r>
            <a:r>
              <a:rPr lang="it-IT" sz="1600" b="1" dirty="0" smtClean="0">
                <a:solidFill>
                  <a:srgbClr val="99CC00"/>
                </a:solidFill>
                <a:latin typeface="Arial" panose="020B0604020202020204" pitchFamily="34" charset="0"/>
                <a:cs typeface="Arial" panose="020B0604020202020204" pitchFamily="34" charset="0"/>
              </a:rPr>
              <a:t>nonché </a:t>
            </a:r>
            <a:r>
              <a:rPr lang="it-IT" sz="1600" b="1" dirty="0">
                <a:solidFill>
                  <a:srgbClr val="99CC00"/>
                </a:solidFill>
                <a:latin typeface="Arial" panose="020B0604020202020204" pitchFamily="34" charset="0"/>
                <a:cs typeface="Arial" panose="020B0604020202020204" pitchFamily="34" charset="0"/>
              </a:rPr>
              <a:t>relative norme di attuazione, di coordinamento e finali"</a:t>
            </a:r>
          </a:p>
          <a:p>
            <a:pPr algn="ctr"/>
            <a:endParaRPr lang="it-IT" altLang="it-IT" b="1" dirty="0">
              <a:solidFill>
                <a:srgbClr val="99CC00"/>
              </a:solidFill>
              <a:latin typeface="Arial" panose="020B0604020202020204" pitchFamily="34" charset="0"/>
              <a:cs typeface="Arial" panose="020B0604020202020204" pitchFamily="34" charset="0"/>
            </a:endParaRPr>
          </a:p>
        </p:txBody>
      </p:sp>
      <p:sp>
        <p:nvSpPr>
          <p:cNvPr id="3" name="Rectangle 2"/>
          <p:cNvSpPr>
            <a:spLocks noChangeArrowheads="1"/>
          </p:cNvSpPr>
          <p:nvPr/>
        </p:nvSpPr>
        <p:spPr bwMode="auto">
          <a:xfrm>
            <a:off x="467544" y="3581656"/>
            <a:ext cx="8232270" cy="363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a:lnSpc>
                <a:spcPct val="110000"/>
              </a:lnSpc>
            </a:pPr>
            <a:endParaRPr lang="it-IT" altLang="it-IT" sz="1600" b="1">
              <a:solidFill>
                <a:srgbClr val="000066"/>
              </a:solidFill>
              <a:latin typeface="Arial" panose="020B0604020202020204" pitchFamily="34" charset="0"/>
              <a:cs typeface="Arial" panose="020B0604020202020204" pitchFamily="34" charset="0"/>
            </a:endParaRPr>
          </a:p>
        </p:txBody>
      </p:sp>
      <p:sp>
        <p:nvSpPr>
          <p:cNvPr id="4" name="Rectangle 3"/>
          <p:cNvSpPr>
            <a:spLocks noChangeArrowheads="1"/>
          </p:cNvSpPr>
          <p:nvPr/>
        </p:nvSpPr>
        <p:spPr bwMode="auto">
          <a:xfrm>
            <a:off x="467544" y="332656"/>
            <a:ext cx="8232270" cy="6858000"/>
          </a:xfrm>
          <a:prstGeom prst="rect">
            <a:avLst/>
          </a:prstGeom>
          <a:noFill/>
          <a:ln>
            <a:noFill/>
          </a:ln>
          <a:effectLst/>
          <a:extLst>
            <a:ext uri="{909E8E84-426E-40DD-AFC4-6F175D3DCCD1}">
              <a14:hiddenFill xmlns:a14="http://schemas.microsoft.com/office/drawing/2010/main">
                <a:solidFill>
                  <a:srgbClr val="0000FF"/>
                </a:solidFill>
              </a14:hiddenFill>
            </a:ext>
            <a:ext uri="{91240B29-F687-4F45-9708-019B960494DF}">
              <a14:hiddenLine xmlns:a14="http://schemas.microsoft.com/office/drawing/2010/main" w="9525">
                <a:solidFill>
                  <a:srgbClr val="FF00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ctr">
              <a:spcBef>
                <a:spcPct val="20000"/>
              </a:spcBef>
              <a:defRPr sz="3200">
                <a:solidFill>
                  <a:schemeClr val="tx1"/>
                </a:solidFill>
                <a:latin typeface="Arial" panose="020B0604020202020204" pitchFamily="34" charset="0"/>
              </a:defRPr>
            </a:lvl1pPr>
            <a:lvl2pPr marL="742950" indent="-285750" algn="ctr">
              <a:spcBef>
                <a:spcPct val="20000"/>
              </a:spcBef>
              <a:defRPr sz="2800">
                <a:solidFill>
                  <a:schemeClr val="tx1"/>
                </a:solidFill>
                <a:latin typeface="Arial" panose="020B0604020202020204" pitchFamily="34" charset="0"/>
              </a:defRPr>
            </a:lvl2pPr>
            <a:lvl3pPr marL="1143000" indent="-228600" algn="ctr">
              <a:spcBef>
                <a:spcPct val="20000"/>
              </a:spcBef>
              <a:defRPr sz="2400">
                <a:solidFill>
                  <a:schemeClr val="tx1"/>
                </a:solidFill>
                <a:latin typeface="Arial" panose="020B0604020202020204" pitchFamily="34" charset="0"/>
              </a:defRPr>
            </a:lvl3pPr>
            <a:lvl4pPr marL="1600200" indent="-228600" algn="ctr">
              <a:spcBef>
                <a:spcPct val="20000"/>
              </a:spcBef>
              <a:defRPr sz="2000">
                <a:solidFill>
                  <a:schemeClr val="tx1"/>
                </a:solidFill>
                <a:latin typeface="Arial" panose="020B0604020202020204" pitchFamily="34" charset="0"/>
              </a:defRPr>
            </a:lvl4pPr>
            <a:lvl5pPr marL="2057400" indent="-228600" algn="ctr">
              <a:spcBef>
                <a:spcPct val="20000"/>
              </a:spcBef>
              <a:defRPr sz="2000">
                <a:solidFill>
                  <a:schemeClr val="tx1"/>
                </a:solidFill>
                <a:latin typeface="Arial" panose="020B0604020202020204" pitchFamily="34" charset="0"/>
              </a:defRPr>
            </a:lvl5pPr>
            <a:lvl6pPr marL="2514600" indent="-228600" algn="ctr" fontAlgn="base">
              <a:spcBef>
                <a:spcPct val="20000"/>
              </a:spcBef>
              <a:spcAft>
                <a:spcPct val="0"/>
              </a:spcAft>
              <a:defRPr sz="2000">
                <a:solidFill>
                  <a:schemeClr val="tx1"/>
                </a:solidFill>
                <a:latin typeface="Arial" panose="020B0604020202020204" pitchFamily="34" charset="0"/>
              </a:defRPr>
            </a:lvl6pPr>
            <a:lvl7pPr marL="2971800" indent="-228600" algn="ctr" fontAlgn="base">
              <a:spcBef>
                <a:spcPct val="20000"/>
              </a:spcBef>
              <a:spcAft>
                <a:spcPct val="0"/>
              </a:spcAft>
              <a:defRPr sz="2000">
                <a:solidFill>
                  <a:schemeClr val="tx1"/>
                </a:solidFill>
                <a:latin typeface="Arial" panose="020B0604020202020204" pitchFamily="34" charset="0"/>
              </a:defRPr>
            </a:lvl7pPr>
            <a:lvl8pPr marL="3429000" indent="-228600" algn="ctr" fontAlgn="base">
              <a:spcBef>
                <a:spcPct val="20000"/>
              </a:spcBef>
              <a:spcAft>
                <a:spcPct val="0"/>
              </a:spcAft>
              <a:defRPr sz="2000">
                <a:solidFill>
                  <a:schemeClr val="tx1"/>
                </a:solidFill>
                <a:latin typeface="Arial" panose="020B0604020202020204" pitchFamily="34" charset="0"/>
              </a:defRPr>
            </a:lvl8pPr>
            <a:lvl9pPr marL="3886200" indent="-228600" algn="ctr" fontAlgn="base">
              <a:spcBef>
                <a:spcPct val="20000"/>
              </a:spcBef>
              <a:spcAft>
                <a:spcPct val="0"/>
              </a:spcAft>
              <a:defRPr sz="2000">
                <a:solidFill>
                  <a:schemeClr val="tx1"/>
                </a:solidFill>
                <a:latin typeface="Arial" panose="020B0604020202020204" pitchFamily="34" charset="0"/>
              </a:defRPr>
            </a:lvl9pPr>
          </a:lstStyle>
          <a:p>
            <a:pPr>
              <a:lnSpc>
                <a:spcPct val="30000"/>
              </a:lnSpc>
            </a:pPr>
            <a:endParaRPr lang="it-IT" altLang="it-IT" sz="1600" b="1">
              <a:solidFill>
                <a:srgbClr val="009900"/>
              </a:solidFill>
              <a:effectLst>
                <a:outerShdw blurRad="38100" dist="38100" dir="2700000" algn="tl">
                  <a:srgbClr val="000000"/>
                </a:outerShdw>
              </a:effectLst>
              <a:cs typeface="Arial" panose="020B0604020202020204" pitchFamily="34" charset="0"/>
            </a:endParaRPr>
          </a:p>
        </p:txBody>
      </p:sp>
      <p:sp>
        <p:nvSpPr>
          <p:cNvPr id="5" name="Rectangle 4"/>
          <p:cNvSpPr>
            <a:spLocks noChangeArrowheads="1"/>
          </p:cNvSpPr>
          <p:nvPr/>
        </p:nvSpPr>
        <p:spPr bwMode="auto">
          <a:xfrm>
            <a:off x="467544" y="751756"/>
            <a:ext cx="8232270" cy="227755"/>
          </a:xfrm>
          <a:prstGeom prst="rect">
            <a:avLst/>
          </a:prstGeom>
          <a:noFill/>
          <a:ln>
            <a:noFill/>
          </a:ln>
          <a:effectLst/>
          <a:extLst>
            <a:ext uri="{909E8E84-426E-40DD-AFC4-6F175D3DCCD1}">
              <a14:hiddenFill xmlns:a14="http://schemas.microsoft.com/office/drawing/2010/main">
                <a:solidFill>
                  <a:srgbClr val="0000FF"/>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lnSpc>
                <a:spcPct val="55000"/>
              </a:lnSpc>
            </a:pPr>
            <a:endParaRPr lang="it-IT" altLang="it-IT" sz="1600" b="1">
              <a:solidFill>
                <a:srgbClr val="009900"/>
              </a:solidFill>
              <a:effectLst>
                <a:outerShdw blurRad="38100" dist="38100" dir="2700000" algn="tl">
                  <a:srgbClr val="000000"/>
                </a:outerShdw>
              </a:effectLst>
              <a:latin typeface="Arial" panose="020B0604020202020204" pitchFamily="34" charset="0"/>
              <a:cs typeface="Arial" panose="020B0604020202020204" pitchFamily="34" charset="0"/>
            </a:endParaRPr>
          </a:p>
        </p:txBody>
      </p:sp>
      <p:sp>
        <p:nvSpPr>
          <p:cNvPr id="6" name="Rectangle 5"/>
          <p:cNvSpPr>
            <a:spLocks noChangeArrowheads="1"/>
          </p:cNvSpPr>
          <p:nvPr/>
        </p:nvSpPr>
        <p:spPr bwMode="auto">
          <a:xfrm>
            <a:off x="562910" y="1940096"/>
            <a:ext cx="8038700" cy="4413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lnSpc>
                <a:spcPct val="55000"/>
              </a:lnSpc>
            </a:pPr>
            <a:endParaRPr lang="it-IT" altLang="it-IT" sz="1600" b="1" dirty="0">
              <a:solidFill>
                <a:srgbClr val="FF3300"/>
              </a:solidFill>
              <a:effectLst>
                <a:outerShdw blurRad="38100" dist="38100" dir="2700000" algn="tl">
                  <a:srgbClr val="000000"/>
                </a:outerShdw>
              </a:effectLst>
              <a:latin typeface="Arial" panose="020B0604020202020204" pitchFamily="34" charset="0"/>
              <a:cs typeface="Arial" panose="020B0604020202020204" pitchFamily="34" charset="0"/>
            </a:endParaRPr>
          </a:p>
          <a:p>
            <a:pPr algn="ctr" eaLnBrk="0" hangingPunct="0"/>
            <a:endParaRPr lang="it-IT" altLang="it-IT" sz="2000" dirty="0" smtClean="0">
              <a:solidFill>
                <a:srgbClr val="CC0000"/>
              </a:solidFill>
              <a:latin typeface="Arial" panose="020B0604020202020204" pitchFamily="34" charset="0"/>
              <a:cs typeface="Arial" panose="020B0604020202020204" pitchFamily="34" charset="0"/>
            </a:endParaRPr>
          </a:p>
          <a:p>
            <a:pPr algn="ctr" eaLnBrk="0" hangingPunct="0"/>
            <a:endParaRPr lang="it-IT" altLang="it-IT" sz="2000" b="1" dirty="0">
              <a:solidFill>
                <a:srgbClr val="CC0000"/>
              </a:solidFill>
              <a:latin typeface="Arial" panose="020B0604020202020204" pitchFamily="34" charset="0"/>
              <a:cs typeface="Arial" panose="020B0604020202020204" pitchFamily="34" charset="0"/>
            </a:endParaRPr>
          </a:p>
          <a:p>
            <a:pPr algn="ctr" eaLnBrk="0" hangingPunct="0"/>
            <a:r>
              <a:rPr lang="it-IT" altLang="it-IT" sz="2800" b="1" dirty="0" smtClean="0">
                <a:ln w="9525">
                  <a:solidFill>
                    <a:schemeClr val="bg1"/>
                  </a:solidFill>
                  <a:prstDash val="solid"/>
                </a:ln>
                <a:solidFill>
                  <a:srgbClr val="669900"/>
                </a:solidFill>
                <a:effectLst>
                  <a:outerShdw blurRad="12700" dist="38100" dir="2700000" algn="tl" rotWithShape="0">
                    <a:schemeClr val="bg1">
                      <a:lumMod val="50000"/>
                    </a:schemeClr>
                  </a:outerShdw>
                </a:effectLst>
                <a:latin typeface="Arial" panose="020B0604020202020204" pitchFamily="34" charset="0"/>
                <a:cs typeface="Arial" panose="020B0604020202020204" pitchFamily="34" charset="0"/>
              </a:rPr>
              <a:t>Art</a:t>
            </a:r>
            <a:r>
              <a:rPr lang="it-IT" altLang="it-IT" sz="2800" b="1" dirty="0">
                <a:ln w="9525">
                  <a:solidFill>
                    <a:schemeClr val="bg1"/>
                  </a:solidFill>
                  <a:prstDash val="solid"/>
                </a:ln>
                <a:solidFill>
                  <a:srgbClr val="669900"/>
                </a:solidFill>
                <a:effectLst>
                  <a:outerShdw blurRad="12700" dist="38100" dir="2700000" algn="tl" rotWithShape="0">
                    <a:schemeClr val="bg1">
                      <a:lumMod val="50000"/>
                    </a:schemeClr>
                  </a:outerShdw>
                </a:effectLst>
                <a:latin typeface="Arial" panose="020B0604020202020204" pitchFamily="34" charset="0"/>
                <a:cs typeface="Arial" panose="020B0604020202020204" pitchFamily="34" charset="0"/>
              </a:rPr>
              <a:t>. 408  </a:t>
            </a:r>
          </a:p>
          <a:p>
            <a:pPr algn="ctr" eaLnBrk="0" hangingPunct="0">
              <a:lnSpc>
                <a:spcPct val="20000"/>
              </a:lnSpc>
            </a:pPr>
            <a:endParaRPr lang="it-IT" altLang="it-IT" sz="2800" b="1" dirty="0">
              <a:ln w="9525">
                <a:solidFill>
                  <a:schemeClr val="bg1"/>
                </a:solidFill>
                <a:prstDash val="solid"/>
              </a:ln>
              <a:solidFill>
                <a:srgbClr val="669900"/>
              </a:solidFill>
              <a:effectLst>
                <a:outerShdw blurRad="12700" dist="38100" dir="2700000" algn="tl" rotWithShape="0">
                  <a:schemeClr val="bg1">
                    <a:lumMod val="50000"/>
                  </a:schemeClr>
                </a:outerShdw>
              </a:effectLst>
              <a:latin typeface="Arial" panose="020B0604020202020204" pitchFamily="34" charset="0"/>
              <a:cs typeface="Arial" panose="020B0604020202020204" pitchFamily="34" charset="0"/>
            </a:endParaRPr>
          </a:p>
          <a:p>
            <a:pPr algn="ctr" eaLnBrk="0" hangingPunct="0"/>
            <a:r>
              <a:rPr lang="it-IT" altLang="it-IT" sz="2800" b="1" dirty="0">
                <a:ln w="9525">
                  <a:solidFill>
                    <a:schemeClr val="bg1"/>
                  </a:solidFill>
                  <a:prstDash val="solid"/>
                </a:ln>
                <a:solidFill>
                  <a:srgbClr val="669900"/>
                </a:solidFill>
                <a:effectLst>
                  <a:outerShdw blurRad="12700" dist="38100" dir="2700000" algn="tl" rotWithShape="0">
                    <a:schemeClr val="bg1">
                      <a:lumMod val="50000"/>
                    </a:schemeClr>
                  </a:outerShdw>
                </a:effectLst>
                <a:latin typeface="Arial" panose="020B0604020202020204" pitchFamily="34" charset="0"/>
                <a:cs typeface="Arial" panose="020B0604020202020204" pitchFamily="34" charset="0"/>
              </a:rPr>
              <a:t>(Scelta dell’amministratore di sostegno) </a:t>
            </a:r>
          </a:p>
          <a:p>
            <a:pPr algn="just" eaLnBrk="0" hangingPunct="0">
              <a:lnSpc>
                <a:spcPct val="65000"/>
              </a:lnSpc>
            </a:pPr>
            <a:endParaRPr lang="it-IT" altLang="it-IT" sz="1600" b="1" dirty="0">
              <a:solidFill>
                <a:srgbClr val="0099FF"/>
              </a:solidFill>
              <a:latin typeface="Arial" panose="020B0604020202020204" pitchFamily="34" charset="0"/>
              <a:cs typeface="Arial" panose="020B0604020202020204" pitchFamily="34" charset="0"/>
            </a:endParaRPr>
          </a:p>
          <a:p>
            <a:pPr marL="285750" indent="-285750" algn="just" eaLnBrk="0" hangingPunct="0">
              <a:buClr>
                <a:srgbClr val="666633"/>
              </a:buClr>
              <a:buSzPct val="250000"/>
              <a:buFont typeface="Wingdings" panose="05000000000000000000" pitchFamily="2" charset="2"/>
              <a:buChar char="§"/>
            </a:pPr>
            <a:r>
              <a:rPr lang="it-IT" altLang="it-IT" sz="1600" b="1" dirty="0">
                <a:solidFill>
                  <a:srgbClr val="009900"/>
                </a:solidFill>
                <a:latin typeface="Arial" panose="020B0604020202020204" pitchFamily="34" charset="0"/>
                <a:cs typeface="Arial" panose="020B0604020202020204" pitchFamily="34" charset="0"/>
              </a:rPr>
              <a:t> </a:t>
            </a:r>
            <a:r>
              <a:rPr lang="it-IT" altLang="it-IT" sz="2000" b="1" dirty="0">
                <a:solidFill>
                  <a:srgbClr val="666633"/>
                </a:solidFill>
                <a:latin typeface="Arial" panose="020B0604020202020204" pitchFamily="34" charset="0"/>
                <a:cs typeface="Arial" panose="020B0604020202020204" pitchFamily="34" charset="0"/>
              </a:rPr>
              <a:t>La scelta dell’amministratore di </a:t>
            </a:r>
            <a:r>
              <a:rPr lang="it-IT" altLang="it-IT" sz="2000" b="1" dirty="0" smtClean="0">
                <a:solidFill>
                  <a:srgbClr val="666633"/>
                </a:solidFill>
                <a:latin typeface="Arial" panose="020B0604020202020204" pitchFamily="34" charset="0"/>
                <a:cs typeface="Arial" panose="020B0604020202020204" pitchFamily="34" charset="0"/>
              </a:rPr>
              <a:t>sostegno avviene </a:t>
            </a:r>
            <a:r>
              <a:rPr lang="it-IT" altLang="it-IT" sz="2000" b="1" dirty="0">
                <a:solidFill>
                  <a:srgbClr val="666633"/>
                </a:solidFill>
                <a:latin typeface="Arial" panose="020B0604020202020204" pitchFamily="34" charset="0"/>
                <a:cs typeface="Arial" panose="020B0604020202020204" pitchFamily="34" charset="0"/>
              </a:rPr>
              <a:t>con esclusivo riguardo </a:t>
            </a:r>
            <a:r>
              <a:rPr lang="it-IT" altLang="it-IT" sz="2000" b="1" dirty="0" smtClean="0">
                <a:solidFill>
                  <a:srgbClr val="666633"/>
                </a:solidFill>
                <a:latin typeface="Arial" panose="020B0604020202020204" pitchFamily="34" charset="0"/>
                <a:cs typeface="Arial" panose="020B0604020202020204" pitchFamily="34" charset="0"/>
              </a:rPr>
              <a:t>alla </a:t>
            </a:r>
            <a:r>
              <a:rPr lang="it-IT" altLang="it-IT" sz="2000" b="1" dirty="0">
                <a:solidFill>
                  <a:srgbClr val="666633"/>
                </a:solidFill>
                <a:latin typeface="Arial" panose="020B0604020202020204" pitchFamily="34" charset="0"/>
                <a:cs typeface="Arial" panose="020B0604020202020204" pitchFamily="34" charset="0"/>
              </a:rPr>
              <a:t>cura ed agli interessi della persona </a:t>
            </a:r>
            <a:r>
              <a:rPr lang="it-IT" altLang="it-IT" sz="2000" b="1" dirty="0" smtClean="0">
                <a:solidFill>
                  <a:srgbClr val="666633"/>
                </a:solidFill>
                <a:latin typeface="Arial" panose="020B0604020202020204" pitchFamily="34" charset="0"/>
                <a:cs typeface="Arial" panose="020B0604020202020204" pitchFamily="34" charset="0"/>
              </a:rPr>
              <a:t>del beneficiario</a:t>
            </a:r>
            <a:r>
              <a:rPr lang="it-IT" altLang="it-IT" sz="2000" b="1" dirty="0">
                <a:solidFill>
                  <a:srgbClr val="666633"/>
                </a:solidFill>
                <a:latin typeface="Arial" panose="020B0604020202020204" pitchFamily="34" charset="0"/>
                <a:cs typeface="Arial" panose="020B0604020202020204" pitchFamily="34" charset="0"/>
              </a:rPr>
              <a:t>. </a:t>
            </a:r>
            <a:endParaRPr lang="it-IT" altLang="it-IT" sz="2000" b="1" dirty="0" smtClean="0">
              <a:solidFill>
                <a:srgbClr val="666633"/>
              </a:solidFill>
              <a:latin typeface="Arial" panose="020B0604020202020204" pitchFamily="34" charset="0"/>
              <a:cs typeface="Arial" panose="020B0604020202020204" pitchFamily="34" charset="0"/>
            </a:endParaRPr>
          </a:p>
          <a:p>
            <a:pPr marL="285750" indent="-285750" algn="just" eaLnBrk="0" hangingPunct="0">
              <a:buClr>
                <a:schemeClr val="tx2">
                  <a:lumMod val="75000"/>
                </a:schemeClr>
              </a:buClr>
              <a:buSzPct val="250000"/>
              <a:buFont typeface="Wingdings" panose="05000000000000000000" pitchFamily="2" charset="2"/>
              <a:buChar char="§"/>
            </a:pPr>
            <a:endParaRPr lang="it-IT" altLang="it-IT" sz="2000" b="1" dirty="0">
              <a:solidFill>
                <a:schemeClr val="bg2">
                  <a:lumMod val="60000"/>
                  <a:lumOff val="40000"/>
                </a:schemeClr>
              </a:solidFill>
              <a:latin typeface="Arial" panose="020B0604020202020204" pitchFamily="34" charset="0"/>
              <a:cs typeface="Arial" panose="020B0604020202020204" pitchFamily="34" charset="0"/>
            </a:endParaRPr>
          </a:p>
          <a:p>
            <a:pPr marL="285750" indent="-285750" algn="just" eaLnBrk="0" hangingPunct="0">
              <a:buClr>
                <a:srgbClr val="99CC00"/>
              </a:buClr>
              <a:buSzPct val="200000"/>
              <a:buFont typeface="Wingdings" panose="05000000000000000000" pitchFamily="2" charset="2"/>
              <a:buChar char="§"/>
            </a:pPr>
            <a:r>
              <a:rPr lang="it-IT" altLang="it-IT" sz="2000" b="1" dirty="0" smtClean="0">
                <a:solidFill>
                  <a:schemeClr val="bg2">
                    <a:lumMod val="60000"/>
                    <a:lumOff val="40000"/>
                  </a:schemeClr>
                </a:solidFill>
                <a:latin typeface="Arial" panose="020B0604020202020204" pitchFamily="34" charset="0"/>
                <a:cs typeface="Arial" panose="020B0604020202020204" pitchFamily="34" charset="0"/>
              </a:rPr>
              <a:t> </a:t>
            </a:r>
            <a:r>
              <a:rPr lang="it-IT" altLang="it-IT" sz="2000" b="1" dirty="0">
                <a:solidFill>
                  <a:srgbClr val="99CC00"/>
                </a:solidFill>
                <a:latin typeface="Arial" panose="020B0604020202020204" pitchFamily="34" charset="0"/>
                <a:cs typeface="Arial" panose="020B0604020202020204" pitchFamily="34" charset="0"/>
              </a:rPr>
              <a:t>L’amministratore di sostegno può essere </a:t>
            </a:r>
            <a:r>
              <a:rPr lang="it-IT" altLang="it-IT" sz="2000" b="1" dirty="0" smtClean="0">
                <a:solidFill>
                  <a:srgbClr val="99CC00"/>
                </a:solidFill>
                <a:latin typeface="Arial" panose="020B0604020202020204" pitchFamily="34" charset="0"/>
                <a:cs typeface="Arial" panose="020B0604020202020204" pitchFamily="34" charset="0"/>
              </a:rPr>
              <a:t>designato </a:t>
            </a:r>
            <a:r>
              <a:rPr lang="it-IT" altLang="it-IT" sz="2000" b="1" dirty="0">
                <a:solidFill>
                  <a:srgbClr val="99CC00"/>
                </a:solidFill>
                <a:latin typeface="Arial" panose="020B0604020202020204" pitchFamily="34" charset="0"/>
                <a:cs typeface="Arial" panose="020B0604020202020204" pitchFamily="34" charset="0"/>
              </a:rPr>
              <a:t>dallo stesso interessato, </a:t>
            </a:r>
            <a:r>
              <a:rPr lang="it-IT" altLang="it-IT" sz="2000" b="1" u="sng" dirty="0" smtClean="0">
                <a:solidFill>
                  <a:srgbClr val="99CC00"/>
                </a:solidFill>
                <a:latin typeface="Arial" panose="020B0604020202020204" pitchFamily="34" charset="0"/>
                <a:cs typeface="Arial" panose="020B0604020202020204" pitchFamily="34" charset="0"/>
              </a:rPr>
              <a:t>in previsione </a:t>
            </a:r>
            <a:r>
              <a:rPr lang="it-IT" altLang="it-IT" sz="2000" b="1" u="sng" dirty="0">
                <a:solidFill>
                  <a:srgbClr val="99CC00"/>
                </a:solidFill>
                <a:latin typeface="Arial" panose="020B0604020202020204" pitchFamily="34" charset="0"/>
                <a:cs typeface="Arial" panose="020B0604020202020204" pitchFamily="34" charset="0"/>
              </a:rPr>
              <a:t>della propria eventuale </a:t>
            </a:r>
            <a:r>
              <a:rPr lang="it-IT" altLang="it-IT" sz="2000" b="1" u="sng" dirty="0" smtClean="0">
                <a:solidFill>
                  <a:srgbClr val="99CC00"/>
                </a:solidFill>
                <a:latin typeface="Arial" panose="020B0604020202020204" pitchFamily="34" charset="0"/>
                <a:cs typeface="Arial" panose="020B0604020202020204" pitchFamily="34" charset="0"/>
              </a:rPr>
              <a:t>futura incapacità</a:t>
            </a:r>
            <a:r>
              <a:rPr lang="it-IT" altLang="it-IT" sz="2000" b="1" u="sng" dirty="0">
                <a:solidFill>
                  <a:srgbClr val="99CC00"/>
                </a:solidFill>
                <a:latin typeface="Arial" panose="020B0604020202020204" pitchFamily="34" charset="0"/>
                <a:cs typeface="Arial" panose="020B0604020202020204" pitchFamily="34" charset="0"/>
              </a:rPr>
              <a:t>, mediante atto pubblico </a:t>
            </a:r>
            <a:r>
              <a:rPr lang="it-IT" altLang="it-IT" sz="2000" b="1" u="sng" dirty="0" smtClean="0">
                <a:solidFill>
                  <a:srgbClr val="99CC00"/>
                </a:solidFill>
                <a:latin typeface="Arial" panose="020B0604020202020204" pitchFamily="34" charset="0"/>
                <a:cs typeface="Arial" panose="020B0604020202020204" pitchFamily="34" charset="0"/>
              </a:rPr>
              <a:t>o scrittura </a:t>
            </a:r>
            <a:r>
              <a:rPr lang="it-IT" altLang="it-IT" sz="2000" b="1" u="sng" dirty="0">
                <a:solidFill>
                  <a:srgbClr val="99CC00"/>
                </a:solidFill>
                <a:latin typeface="Arial" panose="020B0604020202020204" pitchFamily="34" charset="0"/>
                <a:cs typeface="Arial" panose="020B0604020202020204" pitchFamily="34" charset="0"/>
              </a:rPr>
              <a:t>privata autenticata.</a:t>
            </a:r>
            <a:endParaRPr lang="it-IT" altLang="it-IT" sz="2000" dirty="0">
              <a:solidFill>
                <a:srgbClr val="99CC00"/>
              </a:solidFill>
              <a:latin typeface="Arial" panose="020B0604020202020204" pitchFamily="34" charset="0"/>
              <a:cs typeface="Arial" panose="020B0604020202020204" pitchFamily="34" charset="0"/>
            </a:endParaRPr>
          </a:p>
        </p:txBody>
      </p:sp>
      <p:sp>
        <p:nvSpPr>
          <p:cNvPr id="7" name="CasellaDiTesto 6"/>
          <p:cNvSpPr txBox="1"/>
          <p:nvPr/>
        </p:nvSpPr>
        <p:spPr>
          <a:xfrm>
            <a:off x="5436096" y="18986"/>
            <a:ext cx="1762021" cy="523220"/>
          </a:xfrm>
          <a:prstGeom prst="rect">
            <a:avLst/>
          </a:prstGeom>
          <a:noFill/>
        </p:spPr>
        <p:txBody>
          <a:bodyPr wrap="none" rtlCol="0">
            <a:spAutoFit/>
          </a:bodyPr>
          <a:lstStyle/>
          <a:p>
            <a:r>
              <a:rPr lang="it-IT" sz="2800" b="1" spc="50" dirty="0" smtClean="0">
                <a:ln w="0"/>
                <a:solidFill>
                  <a:schemeClr val="bg2"/>
                </a:solidFill>
                <a:effectLst>
                  <a:innerShdw blurRad="63500" dist="50800" dir="13500000">
                    <a:srgbClr val="000000">
                      <a:alpha val="50000"/>
                    </a:srgbClr>
                  </a:innerShdw>
                </a:effectLst>
                <a:latin typeface="Arial" panose="020B0604020202020204" pitchFamily="34" charset="0"/>
                <a:cs typeface="Arial" panose="020B0604020202020204" pitchFamily="34" charset="0"/>
              </a:rPr>
              <a:t>L. 6/2004</a:t>
            </a:r>
            <a:endParaRPr lang="it-IT" sz="2800" b="1" spc="50" dirty="0">
              <a:ln w="0"/>
              <a:solidFill>
                <a:schemeClr val="bg2"/>
              </a:solidFill>
              <a:effectLst>
                <a:innerShdw blurRad="63500" dist="50800" dir="13500000">
                  <a:srgbClr val="000000">
                    <a:alpha val="50000"/>
                  </a:srgbClr>
                </a:inn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038912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11560" y="692696"/>
            <a:ext cx="7992888" cy="5878532"/>
          </a:xfrm>
          <a:prstGeom prst="rect">
            <a:avLst/>
          </a:prstGeom>
          <a:noFill/>
        </p:spPr>
        <p:txBody>
          <a:bodyPr wrap="square" rtlCol="0">
            <a:spAutoFit/>
          </a:bodyPr>
          <a:lstStyle/>
          <a:p>
            <a:r>
              <a:rPr lang="it-IT" sz="2400" dirty="0" smtClean="0">
                <a:solidFill>
                  <a:srgbClr val="669900"/>
                </a:solidFill>
                <a:latin typeface="Arial" panose="020B0604020202020204" pitchFamily="34" charset="0"/>
                <a:cs typeface="Arial" panose="020B0604020202020204" pitchFamily="34" charset="0"/>
              </a:rPr>
              <a:t>Era un venerdì sera del 2005, richiesta di consulenza ML:</a:t>
            </a:r>
          </a:p>
          <a:p>
            <a:endParaRPr lang="it-IT" sz="800" dirty="0" smtClean="0">
              <a:solidFill>
                <a:srgbClr val="669900"/>
              </a:solidFill>
              <a:latin typeface="Arial" panose="020B0604020202020204" pitchFamily="34" charset="0"/>
              <a:cs typeface="Arial" panose="020B0604020202020204" pitchFamily="34" charset="0"/>
            </a:endParaRPr>
          </a:p>
          <a:p>
            <a:r>
              <a:rPr lang="it-IT" sz="2400" dirty="0" smtClean="0">
                <a:solidFill>
                  <a:srgbClr val="669900"/>
                </a:solidFill>
                <a:latin typeface="Arial" panose="020B0604020202020204" pitchFamily="34" charset="0"/>
                <a:cs typeface="Arial" panose="020B0604020202020204" pitchFamily="34" charset="0"/>
              </a:rPr>
              <a:t>- pz di sesso femminile, di 65 anni, ammalata di SLA da tempo, a rischio d’imminente coma </a:t>
            </a:r>
            <a:r>
              <a:rPr lang="it-IT" sz="2400" dirty="0" err="1" smtClean="0">
                <a:solidFill>
                  <a:srgbClr val="669900"/>
                </a:solidFill>
                <a:latin typeface="Arial" panose="020B0604020202020204" pitchFamily="34" charset="0"/>
                <a:cs typeface="Arial" panose="020B0604020202020204" pitchFamily="34" charset="0"/>
              </a:rPr>
              <a:t>ipercapnico</a:t>
            </a:r>
            <a:endParaRPr lang="it-IT" sz="2400" dirty="0" smtClean="0">
              <a:solidFill>
                <a:srgbClr val="669900"/>
              </a:solidFill>
              <a:latin typeface="Arial" panose="020B0604020202020204" pitchFamily="34" charset="0"/>
              <a:cs typeface="Arial" panose="020B0604020202020204" pitchFamily="34" charset="0"/>
            </a:endParaRPr>
          </a:p>
          <a:p>
            <a:endParaRPr lang="it-IT" sz="800" dirty="0" smtClean="0">
              <a:solidFill>
                <a:srgbClr val="669900"/>
              </a:solidFill>
              <a:latin typeface="Arial" panose="020B0604020202020204" pitchFamily="34" charset="0"/>
              <a:cs typeface="Arial" panose="020B0604020202020204" pitchFamily="34" charset="0"/>
            </a:endParaRPr>
          </a:p>
          <a:p>
            <a:r>
              <a:rPr lang="it-IT" sz="2400" dirty="0" smtClean="0">
                <a:solidFill>
                  <a:srgbClr val="669900"/>
                </a:solidFill>
                <a:latin typeface="Arial" panose="020B0604020202020204" pitchFamily="34" charset="0"/>
                <a:cs typeface="Arial" panose="020B0604020202020204" pitchFamily="34" charset="0"/>
              </a:rPr>
              <a:t>- tramite chiusura/apertura degli occhi la pz riusciva a comunicare (più che altro a rispondere a domande chiuse con un sì/no)</a:t>
            </a:r>
          </a:p>
          <a:p>
            <a:pPr marL="342900" indent="-342900">
              <a:buFontTx/>
              <a:buChar char="-"/>
            </a:pPr>
            <a:r>
              <a:rPr lang="it-IT" sz="2400" dirty="0">
                <a:solidFill>
                  <a:srgbClr val="669900"/>
                </a:solidFill>
                <a:latin typeface="Arial" panose="020B0604020202020204" pitchFamily="34" charset="0"/>
                <a:cs typeface="Arial" panose="020B0604020202020204" pitchFamily="34" charset="0"/>
              </a:rPr>
              <a:t>l</a:t>
            </a:r>
            <a:r>
              <a:rPr lang="it-IT" sz="2400" dirty="0" smtClean="0">
                <a:solidFill>
                  <a:srgbClr val="669900"/>
                </a:solidFill>
                <a:latin typeface="Arial" panose="020B0604020202020204" pitchFamily="34" charset="0"/>
                <a:cs typeface="Arial" panose="020B0604020202020204" pitchFamily="34" charset="0"/>
              </a:rPr>
              <a:t>ucidissima, non voleva assolutamente essere </a:t>
            </a:r>
            <a:r>
              <a:rPr lang="it-IT" sz="2400" dirty="0" err="1" smtClean="0">
                <a:solidFill>
                  <a:srgbClr val="669900"/>
                </a:solidFill>
                <a:latin typeface="Arial" panose="020B0604020202020204" pitchFamily="34" charset="0"/>
                <a:cs typeface="Arial" panose="020B0604020202020204" pitchFamily="34" charset="0"/>
              </a:rPr>
              <a:t>tracheostomizzata</a:t>
            </a:r>
            <a:r>
              <a:rPr lang="it-IT" sz="2400" dirty="0" smtClean="0">
                <a:solidFill>
                  <a:srgbClr val="669900"/>
                </a:solidFill>
                <a:latin typeface="Arial" panose="020B0604020202020204" pitchFamily="34" charset="0"/>
                <a:cs typeface="Arial" panose="020B0604020202020204" pitchFamily="34" charset="0"/>
              </a:rPr>
              <a:t>, intubata e ventilata, nonostante le fosse stato spiegato chiaramente che, se avesse rifiutato tale trattamento sarebbe certamente morta </a:t>
            </a:r>
          </a:p>
          <a:p>
            <a:pPr marL="342900" indent="-342900">
              <a:buFontTx/>
              <a:buChar char="-"/>
            </a:pPr>
            <a:r>
              <a:rPr lang="it-IT" sz="2400" dirty="0">
                <a:solidFill>
                  <a:srgbClr val="669900"/>
                </a:solidFill>
                <a:latin typeface="Arial" panose="020B0604020202020204" pitchFamily="34" charset="0"/>
                <a:cs typeface="Arial" panose="020B0604020202020204" pitchFamily="34" charset="0"/>
              </a:rPr>
              <a:t>i</a:t>
            </a:r>
            <a:r>
              <a:rPr lang="it-IT" sz="2400" dirty="0" smtClean="0">
                <a:solidFill>
                  <a:srgbClr val="669900"/>
                </a:solidFill>
                <a:latin typeface="Arial" panose="020B0604020202020204" pitchFamily="34" charset="0"/>
                <a:cs typeface="Arial" panose="020B0604020202020204" pitchFamily="34" charset="0"/>
              </a:rPr>
              <a:t>l marito chiedeva di rispettare le volontà della moglie, dei tre figli uno era d’accordo e due no</a:t>
            </a:r>
          </a:p>
          <a:p>
            <a:pPr marL="342900" indent="-342900">
              <a:buFontTx/>
              <a:buChar char="-"/>
            </a:pPr>
            <a:r>
              <a:rPr lang="it-IT" sz="2400" dirty="0">
                <a:solidFill>
                  <a:srgbClr val="669900"/>
                </a:solidFill>
                <a:latin typeface="Arial" panose="020B0604020202020204" pitchFamily="34" charset="0"/>
                <a:cs typeface="Arial" panose="020B0604020202020204" pitchFamily="34" charset="0"/>
              </a:rPr>
              <a:t>i</a:t>
            </a:r>
            <a:r>
              <a:rPr lang="it-IT" sz="2400" dirty="0" smtClean="0">
                <a:solidFill>
                  <a:srgbClr val="669900"/>
                </a:solidFill>
                <a:latin typeface="Arial" panose="020B0604020202020204" pitchFamily="34" charset="0"/>
                <a:cs typeface="Arial" panose="020B0604020202020204" pitchFamily="34" charset="0"/>
              </a:rPr>
              <a:t>nterpellati gli anestesisti, quello del turno «smontante» avrebbe rispettato la volontà della signora, quello della notte no: «Io intubo, </a:t>
            </a:r>
            <a:r>
              <a:rPr lang="it-IT" sz="2400" dirty="0" err="1" smtClean="0">
                <a:solidFill>
                  <a:srgbClr val="669900"/>
                </a:solidFill>
                <a:latin typeface="Arial" panose="020B0604020202020204" pitchFamily="34" charset="0"/>
                <a:cs typeface="Arial" panose="020B0604020202020204" pitchFamily="34" charset="0"/>
              </a:rPr>
              <a:t>tracheostomizzo</a:t>
            </a:r>
            <a:r>
              <a:rPr lang="it-IT" sz="2400" dirty="0" smtClean="0">
                <a:solidFill>
                  <a:srgbClr val="669900"/>
                </a:solidFill>
                <a:latin typeface="Arial" panose="020B0604020202020204" pitchFamily="34" charset="0"/>
                <a:cs typeface="Arial" panose="020B0604020202020204" pitchFamily="34" charset="0"/>
              </a:rPr>
              <a:t> e ventilo» </a:t>
            </a:r>
            <a:endParaRPr lang="it-IT" sz="2400" dirty="0">
              <a:solidFill>
                <a:srgbClr val="669900"/>
              </a:solidFill>
              <a:latin typeface="Arial" panose="020B0604020202020204" pitchFamily="34" charset="0"/>
              <a:cs typeface="Arial" panose="020B0604020202020204" pitchFamily="34" charset="0"/>
            </a:endParaRPr>
          </a:p>
        </p:txBody>
      </p:sp>
      <p:sp>
        <p:nvSpPr>
          <p:cNvPr id="3" name="CasellaDiTesto 2"/>
          <p:cNvSpPr txBox="1"/>
          <p:nvPr/>
        </p:nvSpPr>
        <p:spPr>
          <a:xfrm>
            <a:off x="5940152" y="0"/>
            <a:ext cx="1080120" cy="523220"/>
          </a:xfrm>
          <a:prstGeom prst="rect">
            <a:avLst/>
          </a:prstGeom>
          <a:noFill/>
        </p:spPr>
        <p:txBody>
          <a:bodyPr wrap="square" rtlCol="0">
            <a:spAutoFit/>
          </a:bodyPr>
          <a:lstStyle/>
          <a:p>
            <a:r>
              <a:rPr lang="it-IT" sz="2800" b="1" dirty="0" err="1" smtClean="0">
                <a:solidFill>
                  <a:srgbClr val="92D050"/>
                </a:solidFill>
                <a:latin typeface="Arial" panose="020B0604020202020204" pitchFamily="34" charset="0"/>
                <a:cs typeface="Arial" panose="020B0604020202020204" pitchFamily="34" charset="0"/>
              </a:rPr>
              <a:t>AdS</a:t>
            </a:r>
            <a:endParaRPr lang="it-IT" sz="2800" b="1" dirty="0">
              <a:solidFill>
                <a:srgbClr val="92D05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963771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11560" y="908720"/>
            <a:ext cx="7992888" cy="5509200"/>
          </a:xfrm>
          <a:prstGeom prst="rect">
            <a:avLst/>
          </a:prstGeom>
          <a:noFill/>
        </p:spPr>
        <p:txBody>
          <a:bodyPr wrap="square" rtlCol="0">
            <a:spAutoFit/>
          </a:bodyPr>
          <a:lstStyle/>
          <a:p>
            <a:pPr algn="just"/>
            <a:r>
              <a:rPr lang="it-IT" sz="2400" dirty="0" smtClean="0">
                <a:solidFill>
                  <a:srgbClr val="669900"/>
                </a:solidFill>
                <a:latin typeface="Arial" panose="020B0604020202020204" pitchFamily="34" charset="0"/>
                <a:cs typeface="Arial" panose="020B0604020202020204" pitchFamily="34" charset="0"/>
              </a:rPr>
              <a:t>Si riusciva ad arrivare al lunedì mattina e si faceva ricorso immediatamente al Giudice Tutelare il quale, d’urgenza, nominava il marito della pz Amministratore di Sostegno:  come «prolungamento» della volontà della beneficiaria, ne faceva rispettare la volontà anche al momento in cui la signora non fu più in grado di manifestare il suo rifiuto.</a:t>
            </a:r>
          </a:p>
          <a:p>
            <a:pPr algn="ctr"/>
            <a:endParaRPr lang="it-IT" sz="2400" dirty="0" smtClean="0">
              <a:solidFill>
                <a:srgbClr val="669900"/>
              </a:solidFill>
              <a:latin typeface="Arial" panose="020B0604020202020204" pitchFamily="34" charset="0"/>
              <a:cs typeface="Arial" panose="020B0604020202020204" pitchFamily="34" charset="0"/>
            </a:endParaRPr>
          </a:p>
          <a:p>
            <a:pPr algn="ctr"/>
            <a:r>
              <a:rPr lang="it-IT" sz="2400" b="1" dirty="0" smtClean="0">
                <a:solidFill>
                  <a:srgbClr val="669900"/>
                </a:solidFill>
                <a:latin typeface="Arial" panose="020B0604020202020204" pitchFamily="34" charset="0"/>
                <a:cs typeface="Arial" panose="020B0604020202020204" pitchFamily="34" charset="0"/>
              </a:rPr>
              <a:t>QUINDI:</a:t>
            </a:r>
          </a:p>
          <a:p>
            <a:pPr algn="ctr"/>
            <a:endParaRPr lang="it-IT" sz="2400" dirty="0">
              <a:solidFill>
                <a:srgbClr val="669900"/>
              </a:solidFill>
              <a:latin typeface="Arial" panose="020B0604020202020204" pitchFamily="34" charset="0"/>
              <a:cs typeface="Arial" panose="020B0604020202020204" pitchFamily="34" charset="0"/>
            </a:endParaRPr>
          </a:p>
          <a:p>
            <a:pPr marL="457200" indent="-457200" algn="just">
              <a:buAutoNum type="arabicParenR"/>
            </a:pPr>
            <a:r>
              <a:rPr lang="it-IT" sz="2400" dirty="0" smtClean="0">
                <a:solidFill>
                  <a:srgbClr val="669900"/>
                </a:solidFill>
                <a:latin typeface="Arial" panose="020B0604020202020204" pitchFamily="34" charset="0"/>
                <a:cs typeface="Arial" panose="020B0604020202020204" pitchFamily="34" charset="0"/>
              </a:rPr>
              <a:t>rispetto della volontà di autodeterminazione della pz</a:t>
            </a:r>
          </a:p>
          <a:p>
            <a:pPr algn="just"/>
            <a:endParaRPr lang="it-IT" sz="800" dirty="0" smtClean="0">
              <a:solidFill>
                <a:srgbClr val="669900"/>
              </a:solidFill>
              <a:latin typeface="Arial" panose="020B0604020202020204" pitchFamily="34" charset="0"/>
              <a:cs typeface="Arial" panose="020B0604020202020204" pitchFamily="34" charset="0"/>
            </a:endParaRPr>
          </a:p>
          <a:p>
            <a:pPr algn="just"/>
            <a:r>
              <a:rPr lang="it-IT" sz="2400" dirty="0" smtClean="0">
                <a:solidFill>
                  <a:srgbClr val="669900"/>
                </a:solidFill>
                <a:latin typeface="Arial" panose="020B0604020202020204" pitchFamily="34" charset="0"/>
                <a:cs typeface="Arial" panose="020B0604020202020204" pitchFamily="34" charset="0"/>
              </a:rPr>
              <a:t>2) tutela dei professionisti e della struttura</a:t>
            </a:r>
          </a:p>
          <a:p>
            <a:pPr algn="just"/>
            <a:endParaRPr lang="it-IT" sz="800" dirty="0" smtClean="0">
              <a:solidFill>
                <a:srgbClr val="669900"/>
              </a:solidFill>
              <a:latin typeface="Arial" panose="020B0604020202020204" pitchFamily="34" charset="0"/>
              <a:cs typeface="Arial" panose="020B0604020202020204" pitchFamily="34" charset="0"/>
            </a:endParaRPr>
          </a:p>
          <a:p>
            <a:pPr algn="just"/>
            <a:r>
              <a:rPr lang="it-IT" sz="2400" dirty="0" smtClean="0">
                <a:solidFill>
                  <a:srgbClr val="669900"/>
                </a:solidFill>
                <a:latin typeface="Arial" panose="020B0604020202020204" pitchFamily="34" charset="0"/>
                <a:cs typeface="Arial" panose="020B0604020202020204" pitchFamily="34" charset="0"/>
              </a:rPr>
              <a:t>3) «alleggerimento» del travaglio interiore dei</a:t>
            </a:r>
          </a:p>
          <a:p>
            <a:pPr algn="just"/>
            <a:r>
              <a:rPr lang="it-IT" sz="2400" dirty="0">
                <a:solidFill>
                  <a:srgbClr val="669900"/>
                </a:solidFill>
                <a:latin typeface="Arial" panose="020B0604020202020204" pitchFamily="34" charset="0"/>
                <a:cs typeface="Arial" panose="020B0604020202020204" pitchFamily="34" charset="0"/>
              </a:rPr>
              <a:t> </a:t>
            </a:r>
            <a:r>
              <a:rPr lang="it-IT" sz="2400" dirty="0" smtClean="0">
                <a:solidFill>
                  <a:srgbClr val="669900"/>
                </a:solidFill>
                <a:latin typeface="Arial" panose="020B0604020202020204" pitchFamily="34" charset="0"/>
                <a:cs typeface="Arial" panose="020B0604020202020204" pitchFamily="34" charset="0"/>
              </a:rPr>
              <a:t>    professionisti (è «facile» a dirsi, molto meno a «farsi»)</a:t>
            </a:r>
          </a:p>
          <a:p>
            <a:pPr algn="just"/>
            <a:endParaRPr lang="it-IT" sz="2400" dirty="0">
              <a:solidFill>
                <a:srgbClr val="669900"/>
              </a:solidFill>
              <a:latin typeface="Arial" panose="020B0604020202020204" pitchFamily="34" charset="0"/>
              <a:cs typeface="Arial" panose="020B0604020202020204" pitchFamily="34" charset="0"/>
            </a:endParaRPr>
          </a:p>
        </p:txBody>
      </p:sp>
      <p:sp>
        <p:nvSpPr>
          <p:cNvPr id="3" name="CasellaDiTesto 2"/>
          <p:cNvSpPr txBox="1"/>
          <p:nvPr/>
        </p:nvSpPr>
        <p:spPr>
          <a:xfrm>
            <a:off x="5940152" y="0"/>
            <a:ext cx="1080120" cy="523220"/>
          </a:xfrm>
          <a:prstGeom prst="rect">
            <a:avLst/>
          </a:prstGeom>
          <a:noFill/>
        </p:spPr>
        <p:txBody>
          <a:bodyPr wrap="square" rtlCol="0">
            <a:spAutoFit/>
          </a:bodyPr>
          <a:lstStyle/>
          <a:p>
            <a:r>
              <a:rPr lang="it-IT" sz="2800" b="1" dirty="0" err="1" smtClean="0">
                <a:solidFill>
                  <a:srgbClr val="99CC00"/>
                </a:solidFill>
                <a:latin typeface="Arial" panose="020B0604020202020204" pitchFamily="34" charset="0"/>
                <a:cs typeface="Arial" panose="020B0604020202020204" pitchFamily="34" charset="0"/>
              </a:rPr>
              <a:t>AdS</a:t>
            </a:r>
            <a:endParaRPr lang="it-IT" sz="2800" b="1" dirty="0">
              <a:solidFill>
                <a:srgbClr val="99CC00"/>
              </a:solidFill>
              <a:latin typeface="Arial" panose="020B0604020202020204" pitchFamily="34" charset="0"/>
              <a:cs typeface="Arial" panose="020B0604020202020204" pitchFamily="34" charset="0"/>
            </a:endParaRPr>
          </a:p>
        </p:txBody>
      </p:sp>
      <p:sp>
        <p:nvSpPr>
          <p:cNvPr id="4" name="AutoShape 2" descr="Risultati immagini per amministratore di sostegn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Tree>
    <p:extLst>
      <p:ext uri="{BB962C8B-B14F-4D97-AF65-F5344CB8AC3E}">
        <p14:creationId xmlns:p14="http://schemas.microsoft.com/office/powerpoint/2010/main" val="2917020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11560" y="620688"/>
            <a:ext cx="7992888" cy="6093976"/>
          </a:xfrm>
          <a:prstGeom prst="rect">
            <a:avLst/>
          </a:prstGeom>
          <a:noFill/>
        </p:spPr>
        <p:txBody>
          <a:bodyPr wrap="square" rtlCol="0">
            <a:spAutoFit/>
          </a:bodyPr>
          <a:lstStyle/>
          <a:p>
            <a:pPr algn="ctr"/>
            <a:r>
              <a:rPr lang="it-IT" sz="2800" b="1" dirty="0" smtClean="0">
                <a:ln w="12700">
                  <a:solidFill>
                    <a:schemeClr val="accent1"/>
                  </a:solidFill>
                  <a:prstDash val="solid"/>
                </a:ln>
                <a:solidFill>
                  <a:srgbClr val="669900"/>
                </a:solidFill>
                <a:effectLst>
                  <a:outerShdw dist="38100" dir="2640000" algn="bl" rotWithShape="0">
                    <a:schemeClr val="accent1"/>
                  </a:outerShdw>
                </a:effectLst>
                <a:latin typeface="Arial" panose="020B0604020202020204" pitchFamily="34" charset="0"/>
                <a:cs typeface="Arial" panose="020B0604020202020204" pitchFamily="34" charset="0"/>
              </a:rPr>
              <a:t>PROBLEMA VERO: </a:t>
            </a:r>
          </a:p>
          <a:p>
            <a:pPr algn="ctr"/>
            <a:r>
              <a:rPr lang="it-IT" sz="2800" b="1" dirty="0" smtClean="0">
                <a:ln w="12700">
                  <a:solidFill>
                    <a:schemeClr val="accent1"/>
                  </a:solidFill>
                  <a:prstDash val="solid"/>
                </a:ln>
                <a:solidFill>
                  <a:srgbClr val="669900"/>
                </a:solidFill>
                <a:effectLst>
                  <a:outerShdw dist="38100" dir="2640000" algn="bl" rotWithShape="0">
                    <a:schemeClr val="accent1"/>
                  </a:outerShdw>
                </a:effectLst>
                <a:latin typeface="Arial" panose="020B0604020202020204" pitchFamily="34" charset="0"/>
                <a:cs typeface="Arial" panose="020B0604020202020204" pitchFamily="34" charset="0"/>
              </a:rPr>
              <a:t>«tot capita tot </a:t>
            </a:r>
            <a:r>
              <a:rPr lang="it-IT" sz="2800" b="1" dirty="0" err="1" smtClean="0">
                <a:ln w="12700">
                  <a:solidFill>
                    <a:schemeClr val="accent1"/>
                  </a:solidFill>
                  <a:prstDash val="solid"/>
                </a:ln>
                <a:solidFill>
                  <a:srgbClr val="669900"/>
                </a:solidFill>
                <a:effectLst>
                  <a:outerShdw dist="38100" dir="2640000" algn="bl" rotWithShape="0">
                    <a:schemeClr val="accent1"/>
                  </a:outerShdw>
                </a:effectLst>
                <a:latin typeface="Arial" panose="020B0604020202020204" pitchFamily="34" charset="0"/>
                <a:cs typeface="Arial" panose="020B0604020202020204" pitchFamily="34" charset="0"/>
              </a:rPr>
              <a:t>sententiae</a:t>
            </a:r>
            <a:r>
              <a:rPr lang="it-IT" sz="2800" b="1" dirty="0" smtClean="0">
                <a:ln w="12700">
                  <a:solidFill>
                    <a:schemeClr val="accent1"/>
                  </a:solidFill>
                  <a:prstDash val="solid"/>
                </a:ln>
                <a:solidFill>
                  <a:srgbClr val="669900"/>
                </a:solidFill>
                <a:effectLst>
                  <a:outerShdw dist="38100" dir="2640000" algn="bl" rotWithShape="0">
                    <a:schemeClr val="accent1"/>
                  </a:outerShdw>
                </a:effectLst>
                <a:latin typeface="Arial" panose="020B0604020202020204" pitchFamily="34" charset="0"/>
                <a:cs typeface="Arial" panose="020B0604020202020204" pitchFamily="34" charset="0"/>
              </a:rPr>
              <a:t>»</a:t>
            </a:r>
          </a:p>
          <a:p>
            <a:pPr algn="ctr"/>
            <a:r>
              <a:rPr lang="it-IT" sz="2800" dirty="0" smtClean="0">
                <a:ln w="0"/>
                <a:solidFill>
                  <a:schemeClr val="accent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e non tutti i Giudici Tutelari </a:t>
            </a:r>
          </a:p>
          <a:p>
            <a:pPr algn="ctr"/>
            <a:r>
              <a:rPr lang="it-IT" sz="2800" dirty="0" smtClean="0">
                <a:ln w="0"/>
                <a:solidFill>
                  <a:schemeClr val="accent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procedevano negli anni in tal senso…</a:t>
            </a:r>
          </a:p>
          <a:p>
            <a:pPr algn="ctr"/>
            <a:endParaRPr lang="it-IT" dirty="0" smtClean="0">
              <a:ln w="0"/>
              <a:solidFill>
                <a:schemeClr val="accent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endParaRPr>
          </a:p>
          <a:p>
            <a:pPr algn="ctr"/>
            <a:r>
              <a:rPr lang="it-IT" sz="2800" dirty="0" smtClean="0">
                <a:ln w="0"/>
                <a:solidFill>
                  <a:schemeClr val="accent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quindi per garantire uguali diritti ai cittadini era necessaria una norma chiara ed inequivocabile</a:t>
            </a:r>
          </a:p>
          <a:p>
            <a:pPr algn="ctr"/>
            <a:r>
              <a:rPr lang="it-IT" sz="2800" dirty="0">
                <a:ln w="0"/>
                <a:solidFill>
                  <a:schemeClr val="accent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c</a:t>
            </a:r>
            <a:r>
              <a:rPr lang="it-IT" sz="2800" dirty="0" smtClean="0">
                <a:ln w="0"/>
                <a:solidFill>
                  <a:schemeClr val="accent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he si occupasse anche del timore di ricadute</a:t>
            </a:r>
          </a:p>
          <a:p>
            <a:pPr algn="ctr"/>
            <a:r>
              <a:rPr lang="it-IT" sz="2800" dirty="0">
                <a:ln w="0"/>
                <a:solidFill>
                  <a:schemeClr val="accent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i</a:t>
            </a:r>
            <a:r>
              <a:rPr lang="it-IT" sz="2800" dirty="0" smtClean="0">
                <a:ln w="0"/>
                <a:solidFill>
                  <a:schemeClr val="accent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n termini professionali </a:t>
            </a:r>
          </a:p>
          <a:p>
            <a:pPr algn="ctr"/>
            <a:r>
              <a:rPr lang="it-IT" sz="2800" dirty="0" smtClean="0">
                <a:ln w="0"/>
                <a:solidFill>
                  <a:schemeClr val="accent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(responsabilità penale e civile)</a:t>
            </a:r>
          </a:p>
          <a:p>
            <a:pPr algn="ctr"/>
            <a:endParaRPr lang="it-IT" sz="800" dirty="0" smtClean="0">
              <a:ln w="0"/>
              <a:solidFill>
                <a:schemeClr val="accent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endParaRPr>
          </a:p>
          <a:p>
            <a:pPr algn="ctr"/>
            <a:r>
              <a:rPr lang="it-IT" sz="2800" b="1" dirty="0" smtClean="0">
                <a:ln w="0"/>
                <a:solidFill>
                  <a:srgbClr val="669900"/>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Ma poi, perché dover ricorrere sempre al GT?</a:t>
            </a:r>
          </a:p>
          <a:p>
            <a:pPr algn="ctr"/>
            <a:r>
              <a:rPr lang="it-IT" sz="2800" b="1" dirty="0" smtClean="0">
                <a:ln w="0"/>
                <a:solidFill>
                  <a:srgbClr val="669900"/>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Perché dover spesso </a:t>
            </a:r>
            <a:r>
              <a:rPr lang="it-IT" sz="2800" b="1" dirty="0" err="1" smtClean="0">
                <a:ln w="0"/>
                <a:solidFill>
                  <a:srgbClr val="669900"/>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giurisdizionalizzare</a:t>
            </a:r>
            <a:r>
              <a:rPr lang="it-IT" sz="2800" b="1" dirty="0" smtClean="0">
                <a:ln w="0"/>
                <a:solidFill>
                  <a:srgbClr val="669900"/>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 </a:t>
            </a:r>
          </a:p>
          <a:p>
            <a:pPr algn="ctr"/>
            <a:r>
              <a:rPr lang="it-IT" sz="2800" b="1" dirty="0" smtClean="0">
                <a:ln w="0"/>
                <a:solidFill>
                  <a:srgbClr val="669900"/>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il rapporto di cura?</a:t>
            </a:r>
            <a:r>
              <a:rPr lang="it-IT" sz="2800" dirty="0" smtClean="0">
                <a:ln w="0"/>
                <a:solidFill>
                  <a:schemeClr val="accent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 </a:t>
            </a:r>
          </a:p>
          <a:p>
            <a:endParaRPr lang="it-IT" sz="2800" dirty="0">
              <a:ln w="0"/>
              <a:solidFill>
                <a:schemeClr val="accent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endParaRPr>
          </a:p>
        </p:txBody>
      </p:sp>
      <p:sp>
        <p:nvSpPr>
          <p:cNvPr id="3" name="CasellaDiTesto 2"/>
          <p:cNvSpPr txBox="1"/>
          <p:nvPr/>
        </p:nvSpPr>
        <p:spPr>
          <a:xfrm>
            <a:off x="5940152" y="0"/>
            <a:ext cx="1080120" cy="523220"/>
          </a:xfrm>
          <a:prstGeom prst="rect">
            <a:avLst/>
          </a:prstGeom>
          <a:noFill/>
        </p:spPr>
        <p:txBody>
          <a:bodyPr wrap="square" rtlCol="0">
            <a:spAutoFit/>
          </a:bodyPr>
          <a:lstStyle/>
          <a:p>
            <a:r>
              <a:rPr lang="it-IT" sz="2800" b="1" dirty="0" err="1" smtClean="0">
                <a:solidFill>
                  <a:srgbClr val="92D050"/>
                </a:solidFill>
                <a:latin typeface="Arial" panose="020B0604020202020204" pitchFamily="34" charset="0"/>
                <a:cs typeface="Arial" panose="020B0604020202020204" pitchFamily="34" charset="0"/>
              </a:rPr>
              <a:t>AdS</a:t>
            </a:r>
            <a:endParaRPr lang="it-IT" sz="2800" b="1" dirty="0">
              <a:solidFill>
                <a:srgbClr val="92D050"/>
              </a:solidFill>
              <a:latin typeface="Arial" panose="020B0604020202020204" pitchFamily="34" charset="0"/>
              <a:cs typeface="Arial" panose="020B0604020202020204" pitchFamily="34" charset="0"/>
            </a:endParaRPr>
          </a:p>
        </p:txBody>
      </p:sp>
      <p:sp>
        <p:nvSpPr>
          <p:cNvPr id="4" name="Freccia in giù 3"/>
          <p:cNvSpPr/>
          <p:nvPr/>
        </p:nvSpPr>
        <p:spPr>
          <a:xfrm>
            <a:off x="4365688" y="2348880"/>
            <a:ext cx="484632" cy="40234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074" name="Picture 2" descr="Risultati immagini per amministratore di sostegn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5733256"/>
            <a:ext cx="2448272" cy="7585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99194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460019" y="1723633"/>
            <a:ext cx="8136904" cy="4955203"/>
          </a:xfrm>
          <a:prstGeom prst="rect">
            <a:avLst/>
          </a:prstGeom>
        </p:spPr>
        <p:txBody>
          <a:bodyPr wrap="square">
            <a:spAutoFit/>
          </a:bodyPr>
          <a:lstStyle/>
          <a:p>
            <a:pPr algn="ctr"/>
            <a:r>
              <a:rPr lang="it-IT" sz="2800" b="1" dirty="0">
                <a:ln w="12700">
                  <a:solidFill>
                    <a:schemeClr val="accent1"/>
                  </a:solidFill>
                  <a:prstDash val="solid"/>
                </a:ln>
                <a:solidFill>
                  <a:srgbClr val="99CC00"/>
                </a:solidFill>
                <a:effectLst>
                  <a:outerShdw dist="38100" dir="2640000" algn="bl" rotWithShape="0">
                    <a:schemeClr val="accent1"/>
                  </a:outerShdw>
                </a:effectLst>
                <a:latin typeface="Arial" pitchFamily="34" charset="0"/>
                <a:cs typeface="Arial" pitchFamily="34" charset="0"/>
              </a:rPr>
              <a:t>CONSIGLIO DI STATO, 17 LUGLIO 2014</a:t>
            </a:r>
          </a:p>
          <a:p>
            <a:pPr algn="ctr"/>
            <a:endParaRPr lang="it-IT" b="1" spc="50" dirty="0" smtClean="0">
              <a:ln w="9525" cmpd="sng">
                <a:solidFill>
                  <a:schemeClr val="accent1"/>
                </a:solidFill>
                <a:prstDash val="solid"/>
              </a:ln>
              <a:solidFill>
                <a:srgbClr val="0099FF"/>
              </a:solidFill>
              <a:effectLst>
                <a:glow rad="38100">
                  <a:schemeClr val="accent1">
                    <a:alpha val="40000"/>
                  </a:schemeClr>
                </a:glow>
              </a:effectLst>
              <a:latin typeface="Arial" pitchFamily="34" charset="0"/>
              <a:cs typeface="Arial" pitchFamily="34" charset="0"/>
            </a:endParaRPr>
          </a:p>
          <a:p>
            <a:pPr algn="ctr"/>
            <a:endParaRPr lang="it-IT" sz="800" b="1" spc="50" dirty="0">
              <a:ln w="9525" cmpd="sng">
                <a:solidFill>
                  <a:schemeClr val="accent1"/>
                </a:solidFill>
                <a:prstDash val="solid"/>
              </a:ln>
              <a:solidFill>
                <a:schemeClr val="tx1">
                  <a:lumMod val="85000"/>
                  <a:lumOff val="15000"/>
                </a:schemeClr>
              </a:solidFill>
              <a:effectLst>
                <a:glow rad="38100">
                  <a:schemeClr val="accent1">
                    <a:alpha val="40000"/>
                  </a:schemeClr>
                </a:glow>
              </a:effectLst>
              <a:latin typeface="Arial" pitchFamily="34" charset="0"/>
              <a:cs typeface="Arial" pitchFamily="34" charset="0"/>
            </a:endParaRPr>
          </a:p>
          <a:p>
            <a:pPr algn="just"/>
            <a:r>
              <a:rPr lang="it-IT" sz="2100" b="1" spc="50" dirty="0">
                <a:ln w="9525" cmpd="sng">
                  <a:solidFill>
                    <a:schemeClr val="accent1"/>
                  </a:solidFill>
                  <a:prstDash val="solid"/>
                </a:ln>
                <a:solidFill>
                  <a:srgbClr val="92D050"/>
                </a:solidFill>
                <a:effectLst>
                  <a:glow rad="38100">
                    <a:schemeClr val="accent1">
                      <a:alpha val="40000"/>
                    </a:schemeClr>
                  </a:glow>
                </a:effectLst>
                <a:latin typeface="Arial" pitchFamily="34" charset="0"/>
                <a:cs typeface="Arial" pitchFamily="34" charset="0"/>
              </a:rPr>
              <a:t>“Cura” non è ciò che l’Amministrazione ritiene di proporre o imporre al paziente, in una visione autoritativa di salute che coincida solo con il principio di </a:t>
            </a:r>
            <a:r>
              <a:rPr lang="it-IT" sz="2100" b="1" spc="50" dirty="0" err="1">
                <a:ln w="9525" cmpd="sng">
                  <a:solidFill>
                    <a:schemeClr val="accent1"/>
                  </a:solidFill>
                  <a:prstDash val="solid"/>
                </a:ln>
                <a:solidFill>
                  <a:srgbClr val="92D050"/>
                </a:solidFill>
                <a:effectLst>
                  <a:glow rad="38100">
                    <a:schemeClr val="accent1">
                      <a:alpha val="40000"/>
                    </a:schemeClr>
                  </a:glow>
                </a:effectLst>
                <a:latin typeface="Arial" pitchFamily="34" charset="0"/>
                <a:cs typeface="Arial" pitchFamily="34" charset="0"/>
              </a:rPr>
              <a:t>beneficialità</a:t>
            </a:r>
            <a:r>
              <a:rPr lang="it-IT" sz="2100" b="1" spc="50" dirty="0">
                <a:ln w="9525" cmpd="sng">
                  <a:solidFill>
                    <a:schemeClr val="accent1"/>
                  </a:solidFill>
                  <a:prstDash val="solid"/>
                </a:ln>
                <a:solidFill>
                  <a:srgbClr val="92D050"/>
                </a:solidFill>
                <a:effectLst>
                  <a:glow rad="38100">
                    <a:schemeClr val="accent1">
                      <a:alpha val="40000"/>
                    </a:schemeClr>
                  </a:glow>
                </a:effectLst>
                <a:latin typeface="Arial" pitchFamily="34" charset="0"/>
                <a:cs typeface="Arial" pitchFamily="34" charset="0"/>
              </a:rPr>
              <a:t> </a:t>
            </a:r>
            <a:r>
              <a:rPr lang="it-IT" sz="2100" b="1" dirty="0">
                <a:solidFill>
                  <a:srgbClr val="666633"/>
                </a:solidFill>
                <a:latin typeface="Arial" pitchFamily="34" charset="0"/>
                <a:cs typeface="Arial" pitchFamily="34" charset="0"/>
              </a:rPr>
              <a:t>– poiché è la cura a dover adattarsi, nei limiti in cui ciò sia scientificamente possibile, ai bisogni del singolo malato e non il singolo malato ad un astratto e monolitico concetto di cura – ma il contenuto, concreto e dinamico, dell’itinerario umano, prima ancor che curativo, che il malato ha deciso di costruire, nell’alleanza terapeutica con il medico e secondo scienza e coscienza di questo, per il proprio benessere psico-fisico, anche se tale benessere, finale e transeunte, dovesse preludere alla morte.</a:t>
            </a:r>
          </a:p>
        </p:txBody>
      </p:sp>
      <p:sp>
        <p:nvSpPr>
          <p:cNvPr id="2" name="CasellaDiTesto 1"/>
          <p:cNvSpPr txBox="1"/>
          <p:nvPr/>
        </p:nvSpPr>
        <p:spPr>
          <a:xfrm>
            <a:off x="2555776" y="916578"/>
            <a:ext cx="4363695" cy="523220"/>
          </a:xfrm>
          <a:prstGeom prst="rect">
            <a:avLst/>
          </a:prstGeom>
          <a:noFill/>
        </p:spPr>
        <p:txBody>
          <a:bodyPr wrap="none" rtlCol="0">
            <a:spAutoFit/>
          </a:bodyPr>
          <a:lstStyle/>
          <a:p>
            <a:r>
              <a:rPr lang="it-IT" sz="2800" b="1" dirty="0" smtClean="0">
                <a:solidFill>
                  <a:schemeClr val="accent1">
                    <a:lumMod val="75000"/>
                  </a:schemeClr>
                </a:solidFill>
                <a:latin typeface="Arial" panose="020B0604020202020204" pitchFamily="34" charset="0"/>
                <a:cs typeface="Arial" panose="020B0604020202020204" pitchFamily="34" charset="0"/>
              </a:rPr>
              <a:t>Una «sorpresa» davvero</a:t>
            </a:r>
            <a:endParaRPr lang="it-IT" sz="2800" b="1" dirty="0">
              <a:solidFill>
                <a:schemeClr val="accent1">
                  <a:lumMod val="75000"/>
                </a:schemeClr>
              </a:solidFill>
              <a:latin typeface="Arial" panose="020B0604020202020204" pitchFamily="34" charset="0"/>
              <a:cs typeface="Arial" panose="020B0604020202020204" pitchFamily="34" charset="0"/>
            </a:endParaRPr>
          </a:p>
        </p:txBody>
      </p:sp>
      <p:sp>
        <p:nvSpPr>
          <p:cNvPr id="5" name="CasellaDiTesto 4"/>
          <p:cNvSpPr txBox="1"/>
          <p:nvPr/>
        </p:nvSpPr>
        <p:spPr>
          <a:xfrm>
            <a:off x="5004048" y="24299"/>
            <a:ext cx="2888932" cy="461665"/>
          </a:xfrm>
          <a:prstGeom prst="rect">
            <a:avLst/>
          </a:prstGeom>
          <a:noFill/>
        </p:spPr>
        <p:txBody>
          <a:bodyPr wrap="none" rtlCol="0">
            <a:spAutoFit/>
          </a:bodyPr>
          <a:lstStyle/>
          <a:p>
            <a:r>
              <a:rPr lang="it-IT" sz="2400" b="1" dirty="0" smtClean="0">
                <a:solidFill>
                  <a:srgbClr val="99CC00"/>
                </a:solidFill>
                <a:latin typeface="Arial" panose="020B0604020202020204" pitchFamily="34" charset="0"/>
                <a:cs typeface="Arial" panose="020B0604020202020204" pitchFamily="34" charset="0"/>
              </a:rPr>
              <a:t>Una «sorpresa»….</a:t>
            </a:r>
            <a:endParaRPr lang="it-IT" sz="2400" b="1" dirty="0">
              <a:solidFill>
                <a:srgbClr val="99CC00"/>
              </a:solidFill>
              <a:latin typeface="Arial" panose="020B0604020202020204" pitchFamily="34" charset="0"/>
              <a:cs typeface="Arial" panose="020B0604020202020204" pitchFamily="34" charset="0"/>
            </a:endParaRPr>
          </a:p>
        </p:txBody>
      </p:sp>
      <p:pic>
        <p:nvPicPr>
          <p:cNvPr id="5122" name="Picture 2" descr="Risultati immagini per Consiglio di Stat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3607" y="339313"/>
            <a:ext cx="2040161" cy="1100485"/>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Risultati immagini per Consiglio di Sta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249" y="692696"/>
            <a:ext cx="1872208" cy="10309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871034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5165</TotalTime>
  <Words>3807</Words>
  <Application>Microsoft Office PowerPoint</Application>
  <PresentationFormat>Presentazione su schermo (4:3)</PresentationFormat>
  <Paragraphs>312</Paragraphs>
  <Slides>46</Slides>
  <Notes>2</Notes>
  <HiddenSlides>0</HiddenSlides>
  <MMClips>0</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46</vt:i4>
      </vt:variant>
    </vt:vector>
  </HeadingPairs>
  <TitlesOfParts>
    <vt:vector size="56" baseType="lpstr">
      <vt:lpstr>Arial</vt:lpstr>
      <vt:lpstr>Arial Unicode MS</vt:lpstr>
      <vt:lpstr>Calibri</vt:lpstr>
      <vt:lpstr>Century Gothic</vt:lpstr>
      <vt:lpstr>Courier New</vt:lpstr>
      <vt:lpstr>DejaVu Sans</vt:lpstr>
      <vt:lpstr>Maiandra GD</vt:lpstr>
      <vt:lpstr>Wingdings</vt:lpstr>
      <vt:lpstr>Wingdings 2</vt:lpstr>
      <vt:lpstr>Austin</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Legge 22 dicembre 2017, n. 219 “Norme in materia di consenso informato  e di disposizioni anticipate di trattamento” </vt:lpstr>
      <vt:lpstr>Per i pazienti una grande conquista  e per gli operatori sanitari - specialmente per i medici -   finalmente chiarezza…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Your Company Name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Your User Name</dc:creator>
  <cp:lastModifiedBy>Alessandra De Palma</cp:lastModifiedBy>
  <cp:revision>387</cp:revision>
  <dcterms:created xsi:type="dcterms:W3CDTF">2012-12-06T17:14:48Z</dcterms:created>
  <dcterms:modified xsi:type="dcterms:W3CDTF">2018-06-08T15:09:40Z</dcterms:modified>
</cp:coreProperties>
</file>