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48"/>
  </p:notesMasterIdLst>
  <p:sldIdLst>
    <p:sldId id="430" r:id="rId2"/>
    <p:sldId id="284" r:id="rId3"/>
    <p:sldId id="391" r:id="rId4"/>
    <p:sldId id="453" r:id="rId5"/>
    <p:sldId id="464" r:id="rId6"/>
    <p:sldId id="286" r:id="rId7"/>
    <p:sldId id="428" r:id="rId8"/>
    <p:sldId id="347" r:id="rId9"/>
    <p:sldId id="427" r:id="rId10"/>
    <p:sldId id="438" r:id="rId11"/>
    <p:sldId id="287" r:id="rId12"/>
    <p:sldId id="330" r:id="rId13"/>
    <p:sldId id="407" r:id="rId14"/>
    <p:sldId id="340" r:id="rId15"/>
    <p:sldId id="408" r:id="rId16"/>
    <p:sldId id="367" r:id="rId17"/>
    <p:sldId id="365" r:id="rId18"/>
    <p:sldId id="415" r:id="rId19"/>
    <p:sldId id="296" r:id="rId20"/>
    <p:sldId id="442" r:id="rId21"/>
    <p:sldId id="439" r:id="rId22"/>
    <p:sldId id="416" r:id="rId23"/>
    <p:sldId id="441" r:id="rId24"/>
    <p:sldId id="433" r:id="rId25"/>
    <p:sldId id="440" r:id="rId26"/>
    <p:sldId id="343" r:id="rId27"/>
    <p:sldId id="373" r:id="rId28"/>
    <p:sldId id="260" r:id="rId29"/>
    <p:sldId id="454" r:id="rId30"/>
    <p:sldId id="455" r:id="rId31"/>
    <p:sldId id="379" r:id="rId32"/>
    <p:sldId id="387" r:id="rId33"/>
    <p:sldId id="403" r:id="rId34"/>
    <p:sldId id="380" r:id="rId35"/>
    <p:sldId id="456" r:id="rId36"/>
    <p:sldId id="451" r:id="rId37"/>
    <p:sldId id="452" r:id="rId38"/>
    <p:sldId id="461" r:id="rId39"/>
    <p:sldId id="378" r:id="rId40"/>
    <p:sldId id="457" r:id="rId41"/>
    <p:sldId id="458" r:id="rId42"/>
    <p:sldId id="459" r:id="rId43"/>
    <p:sldId id="460" r:id="rId44"/>
    <p:sldId id="414" r:id="rId45"/>
    <p:sldId id="405" r:id="rId46"/>
    <p:sldId id="426" r:id="rId4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60"/>
  </p:normalViewPr>
  <p:slideViewPr>
    <p:cSldViewPr>
      <p:cViewPr varScale="1">
        <p:scale>
          <a:sx n="83" d="100"/>
          <a:sy n="83" d="100"/>
        </p:scale>
        <p:origin x="-1435" y="-4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DE43EA-155B-40B4-A5EA-737940B68771}" type="datetimeFigureOut">
              <a:rPr lang="it-IT" smtClean="0"/>
              <a:t>06/06/2018</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FA637-BC9C-4E72-B945-D09135FA3ABC}" type="slidenum">
              <a:rPr lang="it-IT" smtClean="0"/>
              <a:t>‹N›</a:t>
            </a:fld>
            <a:endParaRPr lang="it-IT"/>
          </a:p>
        </p:txBody>
      </p:sp>
    </p:spTree>
    <p:extLst>
      <p:ext uri="{BB962C8B-B14F-4D97-AF65-F5344CB8AC3E}">
        <p14:creationId xmlns:p14="http://schemas.microsoft.com/office/powerpoint/2010/main" val="1034552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CBFA637-BC9C-4E72-B945-D09135FA3ABC}" type="slidenum">
              <a:rPr lang="it-IT" smtClean="0"/>
              <a:t>8</a:t>
            </a:fld>
            <a:endParaRPr lang="it-IT"/>
          </a:p>
        </p:txBody>
      </p:sp>
    </p:spTree>
    <p:extLst>
      <p:ext uri="{BB962C8B-B14F-4D97-AF65-F5344CB8AC3E}">
        <p14:creationId xmlns:p14="http://schemas.microsoft.com/office/powerpoint/2010/main" val="2154961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21A165-4CA1-436B-99E4-67F4B4B26AFD}" type="slidenum">
              <a:rPr lang="it-IT" smtClean="0"/>
              <a:pPr fontAlgn="base">
                <a:spcBef>
                  <a:spcPct val="0"/>
                </a:spcBef>
                <a:spcAft>
                  <a:spcPct val="0"/>
                </a:spcAft>
                <a:defRPr/>
              </a:pPr>
              <a:t>12</a:t>
            </a:fld>
            <a:endParaRPr lang="it-IT" smtClean="0"/>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5954" name="Rectangle 1"/>
          <p:cNvSpPr txBox="1">
            <a:spLocks noGrp="1" noRot="1" noChangeAspect="1" noChangeArrowheads="1" noTextEdit="1"/>
          </p:cNvSpPr>
          <p:nvPr>
            <p:ph type="sldImg"/>
          </p:nvPr>
        </p:nvSpPr>
        <p:spPr>
          <a:xfrm>
            <a:off x="1319213" y="877888"/>
            <a:ext cx="4219575" cy="31654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5955" name="Rectangle 2"/>
          <p:cNvSpPr txBox="1">
            <a:spLocks noGrp="1" noChangeArrowheads="1"/>
          </p:cNvSpPr>
          <p:nvPr>
            <p:ph type="body" idx="1"/>
          </p:nvPr>
        </p:nvSpPr>
        <p:spPr>
          <a:xfrm>
            <a:off x="1060397" y="4350019"/>
            <a:ext cx="4738648" cy="3510970"/>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CBFA637-BC9C-4E72-B945-D09135FA3ABC}" type="slidenum">
              <a:rPr lang="it-IT" smtClean="0"/>
              <a:t>19</a:t>
            </a:fld>
            <a:endParaRPr lang="it-IT"/>
          </a:p>
        </p:txBody>
      </p:sp>
    </p:spTree>
    <p:extLst>
      <p:ext uri="{BB962C8B-B14F-4D97-AF65-F5344CB8AC3E}">
        <p14:creationId xmlns:p14="http://schemas.microsoft.com/office/powerpoint/2010/main" val="2401954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CBFA637-BC9C-4E72-B945-D09135FA3ABC}" type="slidenum">
              <a:rPr lang="it-IT" smtClean="0"/>
              <a:t>41</a:t>
            </a:fld>
            <a:endParaRPr lang="it-IT"/>
          </a:p>
        </p:txBody>
      </p:sp>
    </p:spTree>
    <p:extLst>
      <p:ext uri="{BB962C8B-B14F-4D97-AF65-F5344CB8AC3E}">
        <p14:creationId xmlns:p14="http://schemas.microsoft.com/office/powerpoint/2010/main" val="3270317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15" name="Date Placeholder 14"/>
          <p:cNvSpPr>
            <a:spLocks noGrp="1"/>
          </p:cNvSpPr>
          <p:nvPr>
            <p:ph type="dt" sz="half" idx="10"/>
          </p:nvPr>
        </p:nvSpPr>
        <p:spPr/>
        <p:txBody>
          <a:bodyPr/>
          <a:lstStyle/>
          <a:p>
            <a:fld id="{F17363F1-B0FC-44AF-B800-71660EBE2433}" type="datetime1">
              <a:rPr lang="it-IT" smtClean="0"/>
              <a:t>06/06/2018</a:t>
            </a:fld>
            <a:endParaRPr lang="it-IT"/>
          </a:p>
        </p:txBody>
      </p:sp>
      <p:sp>
        <p:nvSpPr>
          <p:cNvPr id="16" name="Slide Number Placeholder 15"/>
          <p:cNvSpPr>
            <a:spLocks noGrp="1"/>
          </p:cNvSpPr>
          <p:nvPr>
            <p:ph type="sldNum" sz="quarter" idx="11"/>
          </p:nvPr>
        </p:nvSpPr>
        <p:spPr/>
        <p:txBody>
          <a:bodyPr/>
          <a:lstStyle/>
          <a:p>
            <a:fld id="{E7A41E1B-4F70-4964-A407-84C68BE8251C}" type="slidenum">
              <a:rPr lang="it-IT" smtClean="0"/>
              <a:t>‹N›</a:t>
            </a:fld>
            <a:endParaRPr lang="it-IT"/>
          </a:p>
        </p:txBody>
      </p:sp>
      <p:sp>
        <p:nvSpPr>
          <p:cNvPr id="17" name="Footer Placeholder 16"/>
          <p:cNvSpPr>
            <a:spLocks noGrp="1"/>
          </p:cNvSpPr>
          <p:nvPr>
            <p:ph type="ftr" sz="quarter" idx="12"/>
          </p:nvPr>
        </p:nvSpPr>
        <p:spPr/>
        <p:txBody>
          <a:bodyPr/>
          <a:lstStyle/>
          <a:p>
            <a:r>
              <a:rPr lang="it-IT" smtClean="0"/>
              <a:t>Maurizio Benato</a:t>
            </a:r>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2C9147A5-FB3B-470C-9006-D85FD97D3B00}" type="datetime1">
              <a:rPr lang="it-IT" smtClean="0"/>
              <a:t>06/06/2018</a:t>
            </a:fld>
            <a:endParaRPr lang="it-IT"/>
          </a:p>
        </p:txBody>
      </p:sp>
      <p:sp>
        <p:nvSpPr>
          <p:cNvPr id="5" name="Footer Placeholder 4"/>
          <p:cNvSpPr>
            <a:spLocks noGrp="1"/>
          </p:cNvSpPr>
          <p:nvPr>
            <p:ph type="ftr" sz="quarter" idx="11"/>
          </p:nvPr>
        </p:nvSpPr>
        <p:spPr/>
        <p:txBody>
          <a:bodyPr/>
          <a:lstStyle/>
          <a:p>
            <a:r>
              <a:rPr lang="it-IT" smtClean="0"/>
              <a:t>Maurizio Benato</a:t>
            </a:r>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80FB0CAD-2897-4DA5-B106-E6A9F85354D4}" type="datetime1">
              <a:rPr lang="it-IT" smtClean="0"/>
              <a:t>06/06/2018</a:t>
            </a:fld>
            <a:endParaRPr lang="it-IT"/>
          </a:p>
        </p:txBody>
      </p:sp>
      <p:sp>
        <p:nvSpPr>
          <p:cNvPr id="5" name="Footer Placeholder 4"/>
          <p:cNvSpPr>
            <a:spLocks noGrp="1"/>
          </p:cNvSpPr>
          <p:nvPr>
            <p:ph type="ftr" sz="quarter" idx="11"/>
          </p:nvPr>
        </p:nvSpPr>
        <p:spPr/>
        <p:txBody>
          <a:bodyPr/>
          <a:lstStyle/>
          <a:p>
            <a:r>
              <a:rPr lang="it-IT" smtClean="0"/>
              <a:t>Maurizio Benato</a:t>
            </a:r>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13" name="Title 12"/>
          <p:cNvSpPr>
            <a:spLocks noGrp="1"/>
          </p:cNvSpPr>
          <p:nvPr>
            <p:ph type="title"/>
          </p:nvPr>
        </p:nvSpPr>
        <p:spPr/>
        <p:txBody>
          <a:bodyPr/>
          <a:lstStyle/>
          <a:p>
            <a:r>
              <a:rPr lang="it-IT" smtClean="0"/>
              <a:t>Fare clic per modificare lo stile del titolo</a:t>
            </a:r>
            <a:endParaRPr lang="en-US"/>
          </a:p>
        </p:txBody>
      </p:sp>
      <p:sp>
        <p:nvSpPr>
          <p:cNvPr id="14" name="Date Placeholder 13"/>
          <p:cNvSpPr>
            <a:spLocks noGrp="1"/>
          </p:cNvSpPr>
          <p:nvPr>
            <p:ph type="dt" sz="half" idx="10"/>
          </p:nvPr>
        </p:nvSpPr>
        <p:spPr/>
        <p:txBody>
          <a:bodyPr/>
          <a:lstStyle/>
          <a:p>
            <a:fld id="{581959A3-9150-4472-9E7B-5E8AEC305A2D}" type="datetime1">
              <a:rPr lang="it-IT" smtClean="0"/>
              <a:t>06/06/2018</a:t>
            </a:fld>
            <a:endParaRPr lang="it-IT"/>
          </a:p>
        </p:txBody>
      </p:sp>
      <p:sp>
        <p:nvSpPr>
          <p:cNvPr id="15" name="Slide Number Placeholder 14"/>
          <p:cNvSpPr>
            <a:spLocks noGrp="1"/>
          </p:cNvSpPr>
          <p:nvPr>
            <p:ph type="sldNum" sz="quarter" idx="11"/>
          </p:nvPr>
        </p:nvSpPr>
        <p:spPr/>
        <p:txBody>
          <a:bodyPr/>
          <a:lstStyle/>
          <a:p>
            <a:fld id="{E7A41E1B-4F70-4964-A407-84C68BE8251C}" type="slidenum">
              <a:rPr lang="it-IT" smtClean="0"/>
              <a:t>‹N›</a:t>
            </a:fld>
            <a:endParaRPr lang="it-IT"/>
          </a:p>
        </p:txBody>
      </p:sp>
      <p:sp>
        <p:nvSpPr>
          <p:cNvPr id="16" name="Footer Placeholder 15"/>
          <p:cNvSpPr>
            <a:spLocks noGrp="1"/>
          </p:cNvSpPr>
          <p:nvPr>
            <p:ph type="ftr" sz="quarter" idx="12"/>
          </p:nvPr>
        </p:nvSpPr>
        <p:spPr/>
        <p:txBody>
          <a:bodyPr/>
          <a:lstStyle/>
          <a:p>
            <a:r>
              <a:rPr lang="it-IT" smtClean="0"/>
              <a:t>Maurizio Benato</a:t>
            </a:r>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12" name="Date Placeholder 11"/>
          <p:cNvSpPr>
            <a:spLocks noGrp="1"/>
          </p:cNvSpPr>
          <p:nvPr>
            <p:ph type="dt" sz="half" idx="10"/>
          </p:nvPr>
        </p:nvSpPr>
        <p:spPr/>
        <p:txBody>
          <a:bodyPr/>
          <a:lstStyle/>
          <a:p>
            <a:fld id="{3219555E-41F6-41FA-84E7-55A99B11687C}" type="datetime1">
              <a:rPr lang="it-IT" smtClean="0"/>
              <a:t>06/06/2018</a:t>
            </a:fld>
            <a:endParaRPr lang="it-IT"/>
          </a:p>
        </p:txBody>
      </p:sp>
      <p:sp>
        <p:nvSpPr>
          <p:cNvPr id="13" name="Slide Number Placeholder 12"/>
          <p:cNvSpPr>
            <a:spLocks noGrp="1"/>
          </p:cNvSpPr>
          <p:nvPr>
            <p:ph type="sldNum" sz="quarter" idx="11"/>
          </p:nvPr>
        </p:nvSpPr>
        <p:spPr/>
        <p:txBody>
          <a:bodyPr/>
          <a:lstStyle/>
          <a:p>
            <a:fld id="{E7A41E1B-4F70-4964-A407-84C68BE8251C}" type="slidenum">
              <a:rPr lang="it-IT" smtClean="0"/>
              <a:t>‹N›</a:t>
            </a:fld>
            <a:endParaRPr lang="it-IT"/>
          </a:p>
        </p:txBody>
      </p:sp>
      <p:sp>
        <p:nvSpPr>
          <p:cNvPr id="14" name="Footer Placeholder 13"/>
          <p:cNvSpPr>
            <a:spLocks noGrp="1"/>
          </p:cNvSpPr>
          <p:nvPr>
            <p:ph type="ftr" sz="quarter" idx="12"/>
          </p:nvPr>
        </p:nvSpPr>
        <p:spPr/>
        <p:txBody>
          <a:bodyPr/>
          <a:lstStyle/>
          <a:p>
            <a:r>
              <a:rPr lang="it-IT" smtClean="0"/>
              <a:t>Maurizio Benato</a:t>
            </a:r>
            <a:endParaRPr lang="it-IT"/>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it-IT" smtClean="0"/>
              <a:t>Fare clic per modificare lo stile del titolo</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FD5EE954-1397-488A-885E-E2EA06AFC483}" type="datetime1">
              <a:rPr lang="it-IT" smtClean="0"/>
              <a:t>06/06/2018</a:t>
            </a:fld>
            <a:endParaRPr lang="it-IT"/>
          </a:p>
        </p:txBody>
      </p:sp>
      <p:sp>
        <p:nvSpPr>
          <p:cNvPr id="9" name="Slide Number Placeholder 8"/>
          <p:cNvSpPr>
            <a:spLocks noGrp="1"/>
          </p:cNvSpPr>
          <p:nvPr>
            <p:ph type="sldNum" sz="quarter" idx="11"/>
          </p:nvPr>
        </p:nvSpPr>
        <p:spPr/>
        <p:txBody>
          <a:bodyPr/>
          <a:lstStyle/>
          <a:p>
            <a:fld id="{E7A41E1B-4F70-4964-A407-84C68BE8251C}" type="slidenum">
              <a:rPr lang="it-IT" smtClean="0"/>
              <a:t>‹N›</a:t>
            </a:fld>
            <a:endParaRPr lang="it-IT"/>
          </a:p>
        </p:txBody>
      </p:sp>
      <p:sp>
        <p:nvSpPr>
          <p:cNvPr id="10" name="Footer Placeholder 9"/>
          <p:cNvSpPr>
            <a:spLocks noGrp="1"/>
          </p:cNvSpPr>
          <p:nvPr>
            <p:ph type="ftr" sz="quarter" idx="12"/>
          </p:nvPr>
        </p:nvSpPr>
        <p:spPr/>
        <p:txBody>
          <a:bodyPr/>
          <a:lstStyle/>
          <a:p>
            <a:r>
              <a:rPr lang="it-IT" smtClean="0"/>
              <a:t>Maurizio Benato</a:t>
            </a:r>
            <a:endParaRPr lang="it-IT"/>
          </a:p>
        </p:txBody>
      </p:sp>
      <p:sp>
        <p:nvSpPr>
          <p:cNvPr id="11" name="Title 10"/>
          <p:cNvSpPr>
            <a:spLocks noGrp="1"/>
          </p:cNvSpPr>
          <p:nvPr>
            <p:ph type="title"/>
          </p:nvPr>
        </p:nvSpPr>
        <p:spPr/>
        <p:txBody>
          <a:bodyPr/>
          <a:lstStyle/>
          <a:p>
            <a:r>
              <a:rPr lang="it-IT" smtClean="0"/>
              <a:t>Fare clic per modificare lo stile del titolo</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it-IT" smtClean="0"/>
              <a:t>Fare clic per modificare lo stile del titolo</a:t>
            </a:r>
            <a:endParaRPr lang="en-US" dirty="0"/>
          </a:p>
        </p:txBody>
      </p:sp>
      <p:sp>
        <p:nvSpPr>
          <p:cNvPr id="14" name="Date Placeholder 13"/>
          <p:cNvSpPr>
            <a:spLocks noGrp="1"/>
          </p:cNvSpPr>
          <p:nvPr>
            <p:ph type="dt" sz="half" idx="10"/>
          </p:nvPr>
        </p:nvSpPr>
        <p:spPr/>
        <p:txBody>
          <a:bodyPr/>
          <a:lstStyle/>
          <a:p>
            <a:fld id="{D10A91B8-F241-437F-88EC-7176FDEC18D0}" type="datetime1">
              <a:rPr lang="it-IT" smtClean="0"/>
              <a:t>06/06/2018</a:t>
            </a:fld>
            <a:endParaRPr lang="it-IT"/>
          </a:p>
        </p:txBody>
      </p:sp>
      <p:sp>
        <p:nvSpPr>
          <p:cNvPr id="15" name="Slide Number Placeholder 14"/>
          <p:cNvSpPr>
            <a:spLocks noGrp="1"/>
          </p:cNvSpPr>
          <p:nvPr>
            <p:ph type="sldNum" sz="quarter" idx="11"/>
          </p:nvPr>
        </p:nvSpPr>
        <p:spPr/>
        <p:txBody>
          <a:bodyPr/>
          <a:lstStyle/>
          <a:p>
            <a:fld id="{E7A41E1B-4F70-4964-A407-84C68BE8251C}" type="slidenum">
              <a:rPr lang="it-IT" smtClean="0"/>
              <a:t>‹N›</a:t>
            </a:fld>
            <a:endParaRPr lang="it-IT"/>
          </a:p>
        </p:txBody>
      </p:sp>
      <p:sp>
        <p:nvSpPr>
          <p:cNvPr id="16" name="Footer Placeholder 15"/>
          <p:cNvSpPr>
            <a:spLocks noGrp="1"/>
          </p:cNvSpPr>
          <p:nvPr>
            <p:ph type="ftr" sz="quarter" idx="12"/>
          </p:nvPr>
        </p:nvSpPr>
        <p:spPr/>
        <p:txBody>
          <a:bodyPr/>
          <a:lstStyle/>
          <a:p>
            <a:r>
              <a:rPr lang="it-IT" smtClean="0"/>
              <a:t>Maurizio Benato</a:t>
            </a:r>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smtClean="0"/>
              <a:t>Fare clic per modificare lo stile del titolo</a:t>
            </a:r>
            <a:endParaRPr lang="en-US"/>
          </a:p>
        </p:txBody>
      </p:sp>
      <p:sp>
        <p:nvSpPr>
          <p:cNvPr id="7" name="Date Placeholder 6"/>
          <p:cNvSpPr>
            <a:spLocks noGrp="1"/>
          </p:cNvSpPr>
          <p:nvPr>
            <p:ph type="dt" sz="half" idx="10"/>
          </p:nvPr>
        </p:nvSpPr>
        <p:spPr/>
        <p:txBody>
          <a:bodyPr/>
          <a:lstStyle/>
          <a:p>
            <a:fld id="{8E20690E-9B19-4C09-9FAC-6CFB31396237}" type="datetime1">
              <a:rPr lang="it-IT" smtClean="0"/>
              <a:t>06/06/2018</a:t>
            </a:fld>
            <a:endParaRPr lang="it-IT"/>
          </a:p>
        </p:txBody>
      </p:sp>
      <p:sp>
        <p:nvSpPr>
          <p:cNvPr id="8" name="Slide Number Placeholder 7"/>
          <p:cNvSpPr>
            <a:spLocks noGrp="1"/>
          </p:cNvSpPr>
          <p:nvPr>
            <p:ph type="sldNum" sz="quarter" idx="11"/>
          </p:nvPr>
        </p:nvSpPr>
        <p:spPr/>
        <p:txBody>
          <a:bodyPr/>
          <a:lstStyle/>
          <a:p>
            <a:fld id="{E7A41E1B-4F70-4964-A407-84C68BE8251C}" type="slidenum">
              <a:rPr lang="it-IT" smtClean="0"/>
              <a:t>‹N›</a:t>
            </a:fld>
            <a:endParaRPr lang="it-IT"/>
          </a:p>
        </p:txBody>
      </p:sp>
      <p:sp>
        <p:nvSpPr>
          <p:cNvPr id="9" name="Footer Placeholder 8"/>
          <p:cNvSpPr>
            <a:spLocks noGrp="1"/>
          </p:cNvSpPr>
          <p:nvPr>
            <p:ph type="ftr" sz="quarter" idx="12"/>
          </p:nvPr>
        </p:nvSpPr>
        <p:spPr/>
        <p:txBody>
          <a:bodyPr/>
          <a:lstStyle/>
          <a:p>
            <a:r>
              <a:rPr lang="it-IT" smtClean="0"/>
              <a:t>Maurizio Benato</a:t>
            </a:r>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71C6C41-1714-49F7-9B89-2C2E07907D20}" type="datetime1">
              <a:rPr lang="it-IT" smtClean="0"/>
              <a:t>06/06/2018</a:t>
            </a:fld>
            <a:endParaRPr lang="it-IT"/>
          </a:p>
        </p:txBody>
      </p:sp>
      <p:sp>
        <p:nvSpPr>
          <p:cNvPr id="6" name="Slide Number Placeholder 5"/>
          <p:cNvSpPr>
            <a:spLocks noGrp="1"/>
          </p:cNvSpPr>
          <p:nvPr>
            <p:ph type="sldNum" sz="quarter" idx="11"/>
          </p:nvPr>
        </p:nvSpPr>
        <p:spPr/>
        <p:txBody>
          <a:bodyPr/>
          <a:lstStyle/>
          <a:p>
            <a:fld id="{E7A41E1B-4F70-4964-A407-84C68BE8251C}" type="slidenum">
              <a:rPr lang="it-IT" smtClean="0"/>
              <a:t>‹N›</a:t>
            </a:fld>
            <a:endParaRPr lang="it-IT"/>
          </a:p>
        </p:txBody>
      </p:sp>
      <p:sp>
        <p:nvSpPr>
          <p:cNvPr id="7" name="Footer Placeholder 6"/>
          <p:cNvSpPr>
            <a:spLocks noGrp="1"/>
          </p:cNvSpPr>
          <p:nvPr>
            <p:ph type="ftr" sz="quarter" idx="12"/>
          </p:nvPr>
        </p:nvSpPr>
        <p:spPr/>
        <p:txBody>
          <a:bodyPr/>
          <a:lstStyle/>
          <a:p>
            <a:r>
              <a:rPr lang="it-IT" smtClean="0"/>
              <a:t>Maurizio Benato</a:t>
            </a:r>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5" name="Date Placeholder 14"/>
          <p:cNvSpPr>
            <a:spLocks noGrp="1"/>
          </p:cNvSpPr>
          <p:nvPr>
            <p:ph type="dt" sz="half" idx="10"/>
          </p:nvPr>
        </p:nvSpPr>
        <p:spPr/>
        <p:txBody>
          <a:bodyPr/>
          <a:lstStyle/>
          <a:p>
            <a:fld id="{0B507EA8-06F5-4FCD-B8CF-B8ABDA9C0EEE}" type="datetime1">
              <a:rPr lang="it-IT" smtClean="0"/>
              <a:t>06/06/2018</a:t>
            </a:fld>
            <a:endParaRPr lang="it-IT"/>
          </a:p>
        </p:txBody>
      </p:sp>
      <p:sp>
        <p:nvSpPr>
          <p:cNvPr id="16" name="Slide Number Placeholder 15"/>
          <p:cNvSpPr>
            <a:spLocks noGrp="1"/>
          </p:cNvSpPr>
          <p:nvPr>
            <p:ph type="sldNum" sz="quarter" idx="11"/>
          </p:nvPr>
        </p:nvSpPr>
        <p:spPr/>
        <p:txBody>
          <a:bodyPr/>
          <a:lstStyle/>
          <a:p>
            <a:fld id="{E7A41E1B-4F70-4964-A407-84C68BE8251C}" type="slidenum">
              <a:rPr lang="it-IT" smtClean="0"/>
              <a:t>‹N›</a:t>
            </a:fld>
            <a:endParaRPr lang="it-IT"/>
          </a:p>
        </p:txBody>
      </p:sp>
      <p:sp>
        <p:nvSpPr>
          <p:cNvPr id="17" name="Footer Placeholder 16"/>
          <p:cNvSpPr>
            <a:spLocks noGrp="1"/>
          </p:cNvSpPr>
          <p:nvPr>
            <p:ph type="ftr" sz="quarter" idx="12"/>
          </p:nvPr>
        </p:nvSpPr>
        <p:spPr/>
        <p:txBody>
          <a:bodyPr/>
          <a:lstStyle/>
          <a:p>
            <a:r>
              <a:rPr lang="it-IT" smtClean="0"/>
              <a:t>Maurizio Benato</a:t>
            </a:r>
            <a:endParaRPr lang="it-IT"/>
          </a:p>
        </p:txBody>
      </p:sp>
      <p:sp>
        <p:nvSpPr>
          <p:cNvPr id="18" name="Title 17"/>
          <p:cNvSpPr>
            <a:spLocks noGrp="1"/>
          </p:cNvSpPr>
          <p:nvPr>
            <p:ph type="title"/>
          </p:nvPr>
        </p:nvSpPr>
        <p:spPr/>
        <p:txBody>
          <a:bodyPr/>
          <a:lstStyle/>
          <a:p>
            <a:r>
              <a:rPr lang="it-IT" smtClean="0"/>
              <a:t>Fare clic per modificare lo stile del titolo</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it-IT" smtClean="0"/>
              <a:t>Fare clic per modificare lo stile del titolo</a:t>
            </a:r>
            <a:endParaRPr lang="en-US"/>
          </a:p>
        </p:txBody>
      </p:sp>
      <p:sp>
        <p:nvSpPr>
          <p:cNvPr id="13" name="Date Placeholder 12"/>
          <p:cNvSpPr>
            <a:spLocks noGrp="1"/>
          </p:cNvSpPr>
          <p:nvPr>
            <p:ph type="dt" sz="half" idx="10"/>
          </p:nvPr>
        </p:nvSpPr>
        <p:spPr/>
        <p:txBody>
          <a:bodyPr/>
          <a:lstStyle/>
          <a:p>
            <a:fld id="{4A39FAC8-08C4-4E0E-BF11-BD1048D6D541}" type="datetime1">
              <a:rPr lang="it-IT" smtClean="0"/>
              <a:t>06/06/2018</a:t>
            </a:fld>
            <a:endParaRPr lang="it-IT"/>
          </a:p>
        </p:txBody>
      </p:sp>
      <p:sp>
        <p:nvSpPr>
          <p:cNvPr id="14" name="Slide Number Placeholder 13"/>
          <p:cNvSpPr>
            <a:spLocks noGrp="1"/>
          </p:cNvSpPr>
          <p:nvPr>
            <p:ph type="sldNum" sz="quarter" idx="11"/>
          </p:nvPr>
        </p:nvSpPr>
        <p:spPr/>
        <p:txBody>
          <a:bodyPr/>
          <a:lstStyle/>
          <a:p>
            <a:fld id="{E7A41E1B-4F70-4964-A407-84C68BE8251C}" type="slidenum">
              <a:rPr lang="it-IT" smtClean="0"/>
              <a:t>‹N›</a:t>
            </a:fld>
            <a:endParaRPr lang="it-IT"/>
          </a:p>
        </p:txBody>
      </p:sp>
      <p:sp>
        <p:nvSpPr>
          <p:cNvPr id="15" name="Footer Placeholder 14"/>
          <p:cNvSpPr>
            <a:spLocks noGrp="1"/>
          </p:cNvSpPr>
          <p:nvPr>
            <p:ph type="ftr" sz="quarter" idx="12"/>
          </p:nvPr>
        </p:nvSpPr>
        <p:spPr/>
        <p:txBody>
          <a:bodyPr/>
          <a:lstStyle/>
          <a:p>
            <a:r>
              <a:rPr lang="it-IT" smtClean="0"/>
              <a:t>Maurizio Benato</a:t>
            </a:r>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96DD4C8F-49C9-4343-996F-7AF46C8DDC5F}" type="datetime1">
              <a:rPr lang="it-IT" smtClean="0"/>
              <a:t>06/06/2018</a:t>
            </a:fld>
            <a:endParaRPr lang="it-IT"/>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r>
              <a:rPr lang="it-IT" smtClean="0"/>
              <a:t>Maurizio Benato</a:t>
            </a:r>
            <a:endParaRPr lang="it-IT"/>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E7A41E1B-4F70-4964-A407-84C68BE8251C}" type="slidenum">
              <a:rPr lang="it-IT" smtClean="0"/>
              <a:t>‹N›</a:t>
            </a:fld>
            <a:endParaRPr lang="it-IT"/>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sldNum="0" hd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067306" y="69014"/>
            <a:ext cx="3076694" cy="3287978"/>
          </a:xfrm>
        </p:spPr>
        <p:txBody>
          <a:bodyPr>
            <a:normAutofit fontScale="70000" lnSpcReduction="20000"/>
          </a:bodyPr>
          <a:lstStyle/>
          <a:p>
            <a:pPr marL="18288" indent="0">
              <a:buNone/>
            </a:pPr>
            <a:endParaRPr lang="it-IT" sz="2800" i="1" dirty="0" smtClean="0"/>
          </a:p>
          <a:p>
            <a:pPr marL="18288" indent="0">
              <a:buNone/>
            </a:pPr>
            <a:endParaRPr lang="it-IT" sz="2800" i="1" dirty="0"/>
          </a:p>
          <a:p>
            <a:pPr marL="18288" indent="0">
              <a:buNone/>
            </a:pPr>
            <a:endParaRPr lang="it-IT" sz="2800" i="1" dirty="0" smtClean="0"/>
          </a:p>
          <a:p>
            <a:pPr marL="18288" indent="0">
              <a:buNone/>
            </a:pPr>
            <a:r>
              <a:rPr lang="it-IT" sz="4600" b="1" i="1" dirty="0" smtClean="0"/>
              <a:t>   RAVENNA</a:t>
            </a:r>
            <a:r>
              <a:rPr lang="it-IT" sz="4100" i="1" dirty="0" smtClean="0"/>
              <a:t> </a:t>
            </a:r>
            <a:r>
              <a:rPr lang="it-IT" sz="2800" i="1" dirty="0" smtClean="0"/>
              <a:t> </a:t>
            </a:r>
          </a:p>
          <a:p>
            <a:pPr marL="18288" indent="0">
              <a:buNone/>
            </a:pPr>
            <a:r>
              <a:rPr lang="it-IT" sz="2800" i="1" dirty="0" smtClean="0"/>
              <a:t>	</a:t>
            </a:r>
          </a:p>
          <a:p>
            <a:pPr marL="18288" indent="0">
              <a:buNone/>
            </a:pPr>
            <a:r>
              <a:rPr lang="it-IT" sz="2800" i="1" dirty="0"/>
              <a:t> </a:t>
            </a:r>
            <a:r>
              <a:rPr lang="it-IT" sz="2800" i="1" dirty="0" smtClean="0"/>
              <a:t>      9  Giugno 2018</a:t>
            </a:r>
          </a:p>
          <a:p>
            <a:pPr marL="18288" indent="0">
              <a:buNone/>
            </a:pPr>
            <a:endParaRPr lang="it-IT" sz="2800" i="1" dirty="0" smtClean="0"/>
          </a:p>
          <a:p>
            <a:pPr marL="18288" indent="0">
              <a:buNone/>
            </a:pPr>
            <a:endParaRPr lang="it-IT" sz="2800" i="1" dirty="0"/>
          </a:p>
          <a:p>
            <a:pPr marL="18288" indent="0">
              <a:buNone/>
            </a:pPr>
            <a:endParaRPr lang="it-IT" sz="2800" i="1" dirty="0" smtClean="0"/>
          </a:p>
          <a:p>
            <a:pPr marL="18288" indent="0">
              <a:buNone/>
            </a:pPr>
            <a:r>
              <a:rPr lang="it-IT" sz="2800" i="1" dirty="0"/>
              <a:t> </a:t>
            </a:r>
            <a:r>
              <a:rPr lang="it-IT" sz="2800" i="1" dirty="0" smtClean="0"/>
              <a:t>      Maurizio Benato</a:t>
            </a:r>
            <a:endParaRPr lang="it-IT" sz="2800" i="1" dirty="0"/>
          </a:p>
        </p:txBody>
      </p:sp>
      <p:sp>
        <p:nvSpPr>
          <p:cNvPr id="3" name="Titolo 2"/>
          <p:cNvSpPr>
            <a:spLocks noGrp="1"/>
          </p:cNvSpPr>
          <p:nvPr>
            <p:ph type="title"/>
          </p:nvPr>
        </p:nvSpPr>
        <p:spPr>
          <a:xfrm>
            <a:off x="0" y="4149080"/>
            <a:ext cx="9144000" cy="1872208"/>
          </a:xfrm>
        </p:spPr>
        <p:txBody>
          <a:bodyPr/>
          <a:lstStyle/>
          <a:p>
            <a:r>
              <a:rPr lang="it-IT" sz="3200" dirty="0" smtClean="0"/>
              <a:t/>
            </a:r>
            <a:br>
              <a:rPr lang="it-IT" sz="3200" dirty="0" smtClean="0"/>
            </a:br>
            <a:r>
              <a:rPr lang="it-IT" sz="3200" dirty="0"/>
              <a:t/>
            </a:r>
            <a:br>
              <a:rPr lang="it-IT" sz="3200" dirty="0"/>
            </a:br>
            <a:r>
              <a:rPr lang="it-IT" sz="3200" dirty="0" smtClean="0"/>
              <a:t>Norme </a:t>
            </a:r>
            <a:r>
              <a:rPr lang="it-IT" sz="3200" dirty="0"/>
              <a:t>in materia di consenso informato e di disposizioni anticipate di trattamento (DAT</a:t>
            </a:r>
            <a:r>
              <a:rPr lang="it-IT" sz="3200" dirty="0" smtClean="0"/>
              <a:t>).</a:t>
            </a:r>
            <a:r>
              <a:rPr lang="it-IT" sz="3200" dirty="0"/>
              <a:t/>
            </a:r>
            <a:br>
              <a:rPr lang="it-IT" sz="3200" dirty="0"/>
            </a:br>
            <a:r>
              <a:rPr lang="it-IT" sz="3200" dirty="0"/>
              <a:t> </a:t>
            </a:r>
            <a:r>
              <a:rPr lang="it-IT" sz="2000" dirty="0" smtClean="0"/>
              <a:t>Aspetti</a:t>
            </a:r>
            <a:r>
              <a:rPr lang="it-IT" sz="2000" dirty="0"/>
              <a:t>: clinici, giuridici, etici, medico-legali, deontologici e gestionali</a:t>
            </a:r>
            <a:br>
              <a:rPr lang="it-IT" sz="2000" dirty="0"/>
            </a:br>
            <a:endParaRPr lang="it-IT" sz="2000"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pic>
        <p:nvPicPr>
          <p:cNvPr id="1026" name="Picture 2" descr="C:\Users\Utente\Desktop\ravenna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69014"/>
            <a:ext cx="5824418" cy="3287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4622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2"/>
          </p:nvPr>
        </p:nvSpPr>
        <p:spPr/>
        <p:txBody>
          <a:bodyPr/>
          <a:lstStyle/>
          <a:p>
            <a:r>
              <a:rPr lang="it-IT" smtClean="0"/>
              <a:t>Maurizio Benato</a:t>
            </a:r>
            <a:endParaRPr lang="it-IT"/>
          </a:p>
        </p:txBody>
      </p:sp>
      <p:sp>
        <p:nvSpPr>
          <p:cNvPr id="5" name="CasellaDiTesto 4"/>
          <p:cNvSpPr txBox="1"/>
          <p:nvPr/>
        </p:nvSpPr>
        <p:spPr>
          <a:xfrm>
            <a:off x="348680" y="3284984"/>
            <a:ext cx="8496944" cy="2831544"/>
          </a:xfrm>
          <a:prstGeom prst="rect">
            <a:avLst/>
          </a:prstGeom>
          <a:noFill/>
        </p:spPr>
        <p:txBody>
          <a:bodyPr wrap="square" rtlCol="0">
            <a:spAutoFit/>
          </a:bodyPr>
          <a:lstStyle/>
          <a:p>
            <a:r>
              <a:rPr lang="it-IT" dirty="0" smtClean="0"/>
              <a:t>  </a:t>
            </a:r>
          </a:p>
          <a:p>
            <a:r>
              <a:rPr lang="it-IT" sz="2000" dirty="0" smtClean="0"/>
              <a:t>1°  consenso informato,  -autonomia  del paziente ,  autonomia del medico </a:t>
            </a:r>
          </a:p>
          <a:p>
            <a:endParaRPr lang="it-IT" sz="2000" dirty="0"/>
          </a:p>
          <a:p>
            <a:r>
              <a:rPr lang="it-IT" sz="2000" dirty="0" smtClean="0"/>
              <a:t>2°   medicina   e normazione del consenso informato</a:t>
            </a:r>
          </a:p>
          <a:p>
            <a:endParaRPr lang="it-IT" sz="2000" dirty="0"/>
          </a:p>
          <a:p>
            <a:r>
              <a:rPr lang="it-IT" sz="2000" dirty="0" smtClean="0"/>
              <a:t>3°   accanimento terapeutico e ragione medica </a:t>
            </a:r>
          </a:p>
          <a:p>
            <a:endParaRPr lang="it-IT" sz="2000" dirty="0"/>
          </a:p>
          <a:p>
            <a:r>
              <a:rPr lang="it-IT" sz="2000" dirty="0" smtClean="0"/>
              <a:t>4°   </a:t>
            </a:r>
            <a:r>
              <a:rPr lang="it-IT" sz="2000" dirty="0" err="1" smtClean="0"/>
              <a:t>giuridicizzazione</a:t>
            </a:r>
            <a:r>
              <a:rPr lang="it-IT" sz="2000" dirty="0" smtClean="0"/>
              <a:t> dell’atto medico e responsabilità  deontologica   del 				sanitario</a:t>
            </a:r>
            <a:endParaRPr lang="it-IT" sz="2000" dirty="0"/>
          </a:p>
        </p:txBody>
      </p:sp>
      <p:sp>
        <p:nvSpPr>
          <p:cNvPr id="6" name="CasellaDiTesto 5"/>
          <p:cNvSpPr txBox="1"/>
          <p:nvPr/>
        </p:nvSpPr>
        <p:spPr>
          <a:xfrm>
            <a:off x="323528" y="404664"/>
            <a:ext cx="5435922" cy="1323439"/>
          </a:xfrm>
          <a:prstGeom prst="rect">
            <a:avLst/>
          </a:prstGeom>
          <a:noFill/>
        </p:spPr>
        <p:txBody>
          <a:bodyPr wrap="square" rtlCol="0">
            <a:spAutoFit/>
          </a:bodyPr>
          <a:lstStyle/>
          <a:p>
            <a:r>
              <a:rPr lang="it-IT" sz="4000" dirty="0" smtClean="0"/>
              <a:t>Aspetti deontologici  della  legge  22</a:t>
            </a:r>
            <a:endParaRPr lang="it-IT" sz="4000" dirty="0"/>
          </a:p>
        </p:txBody>
      </p:sp>
      <p:sp>
        <p:nvSpPr>
          <p:cNvPr id="7" name="CasellaDiTesto 6"/>
          <p:cNvSpPr txBox="1"/>
          <p:nvPr/>
        </p:nvSpPr>
        <p:spPr>
          <a:xfrm>
            <a:off x="323528" y="2245515"/>
            <a:ext cx="5042547" cy="646331"/>
          </a:xfrm>
          <a:prstGeom prst="rect">
            <a:avLst/>
          </a:prstGeom>
          <a:noFill/>
        </p:spPr>
        <p:txBody>
          <a:bodyPr wrap="square" rtlCol="0">
            <a:spAutoFit/>
          </a:bodyPr>
          <a:lstStyle/>
          <a:p>
            <a:r>
              <a:rPr lang="it-IT" i="1" dirty="0"/>
              <a:t>Per restare fedele ai tempi che mi sono stati </a:t>
            </a:r>
            <a:r>
              <a:rPr lang="it-IT" i="1" dirty="0" smtClean="0"/>
              <a:t> concessi </a:t>
            </a:r>
            <a:r>
              <a:rPr lang="it-IT" i="1" dirty="0"/>
              <a:t>… ne fisso  solo 4 </a:t>
            </a:r>
          </a:p>
        </p:txBody>
      </p:sp>
      <p:pic>
        <p:nvPicPr>
          <p:cNvPr id="1026" name="Picture 2" descr="C:\Users\Utente\Desktop\93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6075" y="358196"/>
            <a:ext cx="3810000" cy="2533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2060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51520" y="2132856"/>
            <a:ext cx="8712968" cy="4104456"/>
          </a:xfrm>
        </p:spPr>
        <p:txBody>
          <a:bodyPr>
            <a:normAutofit fontScale="92500"/>
          </a:bodyPr>
          <a:lstStyle/>
          <a:p>
            <a:pPr marL="0" indent="0">
              <a:buNone/>
            </a:pPr>
            <a:r>
              <a:rPr lang="it-IT" dirty="0" smtClean="0"/>
              <a:t> si menziona :</a:t>
            </a:r>
          </a:p>
          <a:p>
            <a:pPr marL="342900" indent="-342900">
              <a:buFont typeface="Wingdings" panose="05000000000000000000" pitchFamily="2" charset="2"/>
              <a:buChar char="§"/>
            </a:pPr>
            <a:r>
              <a:rPr lang="it-IT" b="1" dirty="0" smtClean="0"/>
              <a:t>l'art</a:t>
            </a:r>
            <a:r>
              <a:rPr lang="it-IT" b="1" dirty="0"/>
              <a:t>. 32 della Costituzione </a:t>
            </a:r>
            <a:r>
              <a:rPr lang="it-IT" b="1" dirty="0" smtClean="0"/>
              <a:t> </a:t>
            </a:r>
            <a:r>
              <a:rPr lang="it-IT" dirty="0" smtClean="0"/>
              <a:t>che pone il </a:t>
            </a:r>
            <a:r>
              <a:rPr lang="it-IT" dirty="0"/>
              <a:t>vincolo del consenso del </a:t>
            </a:r>
            <a:r>
              <a:rPr lang="it-IT" dirty="0" smtClean="0"/>
              <a:t>paziente in </a:t>
            </a:r>
            <a:r>
              <a:rPr lang="it-IT" dirty="0"/>
              <a:t>primo luogo, </a:t>
            </a:r>
            <a:r>
              <a:rPr lang="it-IT" dirty="0" smtClean="0"/>
              <a:t>e che fissa </a:t>
            </a:r>
            <a:r>
              <a:rPr lang="it-IT" dirty="0"/>
              <a:t>il principio di volontarietà dei trattamenti sanitari, subordinando l'eventuale carattere obbligatorio di un trattamento ad un'eccezionale disposizione di rango legislativo, la quale "</a:t>
            </a:r>
            <a:r>
              <a:rPr lang="it-IT" i="1" dirty="0"/>
              <a:t>non può in nessun caso violare i limiti imposti dal rispetto della persona umana</a:t>
            </a:r>
            <a:r>
              <a:rPr lang="it-IT" dirty="0" smtClean="0"/>
              <a:t>".</a:t>
            </a:r>
          </a:p>
          <a:p>
            <a:pPr marL="342900" indent="-342900">
              <a:buFont typeface="Wingdings" panose="05000000000000000000" pitchFamily="2" charset="2"/>
              <a:buChar char="§"/>
            </a:pPr>
            <a:r>
              <a:rPr lang="it-IT" dirty="0" smtClean="0"/>
              <a:t>  </a:t>
            </a:r>
            <a:r>
              <a:rPr lang="it-IT" b="1" dirty="0"/>
              <a:t>l'art. 3 della Carta dei diritti fondamentali dell'Unione </a:t>
            </a:r>
            <a:r>
              <a:rPr lang="it-IT" b="1" dirty="0" smtClean="0"/>
              <a:t>Europea 2012 </a:t>
            </a:r>
            <a:r>
              <a:rPr lang="it-IT" dirty="0" smtClean="0"/>
              <a:t>che  </a:t>
            </a:r>
            <a:r>
              <a:rPr lang="it-IT" dirty="0"/>
              <a:t>prevede </a:t>
            </a:r>
            <a:r>
              <a:rPr lang="it-IT" dirty="0" smtClean="0"/>
              <a:t>che  </a:t>
            </a:r>
            <a:r>
              <a:rPr lang="it-IT" dirty="0"/>
              <a:t>sia rispettato il consenso libero e informato della persona, secondo le modalità definite dalla legge. </a:t>
            </a:r>
            <a:endParaRPr lang="it-IT" dirty="0" smtClean="0"/>
          </a:p>
          <a:p>
            <a:pPr marL="342900" indent="-342900">
              <a:buFont typeface="Wingdings" panose="05000000000000000000" pitchFamily="2" charset="2"/>
              <a:buChar char="§"/>
            </a:pPr>
            <a:r>
              <a:rPr lang="it-IT" b="1" dirty="0" smtClean="0"/>
              <a:t> la Convenzione </a:t>
            </a:r>
            <a:r>
              <a:rPr lang="it-IT" b="1" dirty="0"/>
              <a:t>di Oviedo del 4 aprile </a:t>
            </a:r>
            <a:r>
              <a:rPr lang="it-IT" b="1" dirty="0" smtClean="0"/>
              <a:t>1997  </a:t>
            </a:r>
            <a:r>
              <a:rPr lang="it-IT" dirty="0" smtClean="0"/>
              <a:t>che  disciplina  </a:t>
            </a:r>
            <a:r>
              <a:rPr lang="it-IT" dirty="0"/>
              <a:t>il principio del consenso informato (per gli interventi nel settore sanitario), espresso da parte del paziente o, in casi specifici, da un proprio rappresentante o da un altro soggetto o </a:t>
            </a:r>
            <a:r>
              <a:rPr lang="it-IT" dirty="0" smtClean="0"/>
              <a:t>autorità</a:t>
            </a:r>
            <a:endParaRPr lang="it-IT" dirty="0"/>
          </a:p>
        </p:txBody>
      </p:sp>
      <p:sp>
        <p:nvSpPr>
          <p:cNvPr id="2" name="Titolo 1"/>
          <p:cNvSpPr>
            <a:spLocks noGrp="1"/>
          </p:cNvSpPr>
          <p:nvPr>
            <p:ph type="title"/>
          </p:nvPr>
        </p:nvSpPr>
        <p:spPr>
          <a:xfrm>
            <a:off x="395536" y="116632"/>
            <a:ext cx="7106182" cy="1944216"/>
          </a:xfrm>
        </p:spPr>
        <p:txBody>
          <a:bodyPr>
            <a:normAutofit fontScale="90000"/>
          </a:bodyPr>
          <a:lstStyle/>
          <a:p>
            <a:r>
              <a:rPr lang="it-IT" dirty="0" smtClean="0"/>
              <a:t>Nell’accompagnare la proposta  della legge……. </a:t>
            </a:r>
            <a:endParaRPr lang="it-IT"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pic>
        <p:nvPicPr>
          <p:cNvPr id="6146" name="Picture 2" descr="C:\Users\Utente\Desktop\costituzione-italian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1718" y="476672"/>
            <a:ext cx="1485380" cy="1672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24384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79389" y="332656"/>
            <a:ext cx="8823324"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hlink"/>
              </a:buClr>
              <a:buSzPct val="80000"/>
              <a:buFont typeface="Wingdings" pitchFamily="2" charset="2"/>
              <a:buChar char="Ø"/>
              <a:defRPr sz="3200">
                <a:solidFill>
                  <a:schemeClr val="tx1"/>
                </a:solidFill>
                <a:latin typeface="Arial" charset="0"/>
              </a:defRPr>
            </a:lvl1pPr>
            <a:lvl2pPr marL="742950" indent="-285750" eaLnBrk="0" hangingPunct="0">
              <a:spcBef>
                <a:spcPct val="20000"/>
              </a:spcBef>
              <a:buClr>
                <a:schemeClr val="tx2"/>
              </a:buClr>
              <a:buSzPct val="50000"/>
              <a:buFont typeface="Wingdings" pitchFamily="2" charset="2"/>
              <a:buChar char="l"/>
              <a:defRPr sz="2800">
                <a:solidFill>
                  <a:schemeClr val="tx1"/>
                </a:solidFill>
                <a:latin typeface="Arial" charset="0"/>
              </a:defRPr>
            </a:lvl2pPr>
            <a:lvl3pPr marL="1143000" indent="-228600" eaLnBrk="0" hangingPunct="0">
              <a:spcBef>
                <a:spcPct val="20000"/>
              </a:spcBef>
              <a:buClr>
                <a:schemeClr val="accent2"/>
              </a:buClr>
              <a:buChar char="•"/>
              <a:defRPr sz="2400">
                <a:solidFill>
                  <a:schemeClr val="tx1"/>
                </a:solidFill>
                <a:latin typeface="Arial" charset="0"/>
              </a:defRPr>
            </a:lvl3pPr>
            <a:lvl4pPr marL="1600200" indent="-228600" eaLnBrk="0" hangingPunct="0">
              <a:spcBef>
                <a:spcPct val="20000"/>
              </a:spcBef>
              <a:buClr>
                <a:schemeClr val="folHlink"/>
              </a:buClr>
              <a:buSzPct val="50000"/>
              <a:buFont typeface="Wingdings" pitchFamily="2" charset="2"/>
              <a:buChar char="l"/>
              <a:defRPr sz="2000">
                <a:solidFill>
                  <a:schemeClr val="tx1"/>
                </a:solidFill>
                <a:latin typeface="Arial" charset="0"/>
              </a:defRPr>
            </a:lvl4pPr>
            <a:lvl5pPr marL="2057400" indent="-228600" eaLnBrk="0" hangingPunct="0">
              <a:spcBef>
                <a:spcPct val="20000"/>
              </a:spcBef>
              <a:buClr>
                <a:schemeClr val="hlink"/>
              </a:buClr>
              <a:buChar char="•"/>
              <a:defRPr sz="2000">
                <a:solidFill>
                  <a:schemeClr val="tx1"/>
                </a:solidFill>
                <a:latin typeface="Arial" charset="0"/>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defRPr>
            </a:lvl9pPr>
          </a:lstStyle>
          <a:p>
            <a:pPr algn="ctr" eaLnBrk="1" hangingPunct="1">
              <a:spcBef>
                <a:spcPct val="50000"/>
              </a:spcBef>
              <a:buClrTx/>
              <a:buSzTx/>
              <a:buFontTx/>
              <a:buNone/>
            </a:pPr>
            <a:r>
              <a:rPr lang="it-IT" altLang="it-IT" sz="2800" b="1" dirty="0">
                <a:latin typeface="Candara" panose="020E0502030303020204" pitchFamily="34" charset="0"/>
              </a:rPr>
              <a:t>La convenzione </a:t>
            </a:r>
            <a:r>
              <a:rPr lang="it-IT" altLang="it-IT" sz="2800" b="1" dirty="0" smtClean="0">
                <a:latin typeface="Candara" panose="020E0502030303020204" pitchFamily="34" charset="0"/>
              </a:rPr>
              <a:t>di Oviedo </a:t>
            </a:r>
            <a:endParaRPr lang="it-IT" altLang="it-IT" sz="2800" b="1" dirty="0">
              <a:latin typeface="Candara" panose="020E0502030303020204" pitchFamily="34" charset="0"/>
            </a:endParaRPr>
          </a:p>
          <a:p>
            <a:pPr algn="just" eaLnBrk="1" hangingPunct="1">
              <a:spcBef>
                <a:spcPct val="50000"/>
              </a:spcBef>
              <a:buClrTx/>
              <a:buSzTx/>
              <a:buFontTx/>
              <a:buNone/>
            </a:pPr>
            <a:r>
              <a:rPr lang="it-IT" altLang="it-IT" sz="2400" b="1" dirty="0" smtClean="0">
                <a:latin typeface="Bookman Old Style" pitchFamily="18" charset="0"/>
                <a:cs typeface="Times New Roman" pitchFamily="18" charset="0"/>
              </a:rPr>
              <a:t>Art</a:t>
            </a:r>
            <a:r>
              <a:rPr lang="it-IT" altLang="it-IT" sz="2400" b="1" dirty="0">
                <a:latin typeface="Bookman Old Style" pitchFamily="18" charset="0"/>
                <a:cs typeface="Times New Roman" pitchFamily="18" charset="0"/>
              </a:rPr>
              <a:t>. 9</a:t>
            </a:r>
            <a:r>
              <a:rPr lang="it-IT" altLang="it-IT" sz="2400" dirty="0">
                <a:latin typeface="Bookman Old Style" pitchFamily="18" charset="0"/>
                <a:cs typeface="Times New Roman" pitchFamily="18" charset="0"/>
              </a:rPr>
              <a:t> Desideri precedentemente espressi. I desideri precedentemente espressi a proposito di un intervento medico da parte di un paziente che, al momento dell’intervento, non è in grado di esprimere la sua volontà saranno tenuti in considerazione.</a:t>
            </a:r>
            <a:endParaRPr lang="it-IT" altLang="it-IT" sz="2400" dirty="0">
              <a:solidFill>
                <a:srgbClr val="FFFF00"/>
              </a:solidFill>
              <a:latin typeface="Bookman Old Style" pitchFamily="18" charset="0"/>
            </a:endParaRPr>
          </a:p>
        </p:txBody>
      </p:sp>
      <p:sp>
        <p:nvSpPr>
          <p:cNvPr id="3" name="CasellaDiTesto 2"/>
          <p:cNvSpPr txBox="1"/>
          <p:nvPr/>
        </p:nvSpPr>
        <p:spPr>
          <a:xfrm>
            <a:off x="179390" y="3457574"/>
            <a:ext cx="8823324" cy="3231654"/>
          </a:xfrm>
          <a:prstGeom prst="rect">
            <a:avLst/>
          </a:prstGeom>
          <a:noFill/>
        </p:spPr>
        <p:txBody>
          <a:bodyPr wrap="square" rtlCol="0">
            <a:spAutoFit/>
          </a:bodyPr>
          <a:lstStyle/>
          <a:p>
            <a:endParaRPr lang="it-IT" dirty="0" smtClean="0"/>
          </a:p>
          <a:p>
            <a:r>
              <a:rPr lang="it-IT" sz="2400" b="1" dirty="0"/>
              <a:t>Carta dei diritti fondamentali </a:t>
            </a:r>
            <a:r>
              <a:rPr lang="it-IT" sz="2400" b="1" dirty="0" smtClean="0"/>
              <a:t> dell'Unione </a:t>
            </a:r>
            <a:r>
              <a:rPr lang="it-IT" sz="2400" b="1" dirty="0"/>
              <a:t>Europea 2012</a:t>
            </a:r>
            <a:r>
              <a:rPr lang="it-IT" sz="2400" dirty="0"/>
              <a:t> </a:t>
            </a:r>
          </a:p>
          <a:p>
            <a:r>
              <a:rPr lang="it-IT" sz="2400" b="1" dirty="0" smtClean="0">
                <a:latin typeface="Bookman Old Style" panose="02050604050505020204" pitchFamily="18" charset="0"/>
              </a:rPr>
              <a:t>Art. </a:t>
            </a:r>
            <a:r>
              <a:rPr lang="it-IT" sz="2400" b="1" dirty="0">
                <a:latin typeface="Bookman Old Style" panose="02050604050505020204" pitchFamily="18" charset="0"/>
              </a:rPr>
              <a:t>3    </a:t>
            </a:r>
            <a:r>
              <a:rPr lang="it-IT" sz="2000" dirty="0">
                <a:latin typeface="Bookman Old Style" panose="02050604050505020204" pitchFamily="18" charset="0"/>
              </a:rPr>
              <a:t>Diritto all’integrità della </a:t>
            </a:r>
            <a:r>
              <a:rPr lang="it-IT" sz="2000" dirty="0" smtClean="0">
                <a:latin typeface="Bookman Old Style" panose="02050604050505020204" pitchFamily="18" charset="0"/>
              </a:rPr>
              <a:t>persona</a:t>
            </a:r>
            <a:endParaRPr lang="it-IT" sz="2000" dirty="0">
              <a:latin typeface="Bookman Old Style" panose="02050604050505020204" pitchFamily="18" charset="0"/>
            </a:endParaRPr>
          </a:p>
          <a:p>
            <a:r>
              <a:rPr lang="it-IT" sz="2000" dirty="0">
                <a:latin typeface="Bookman Old Style" panose="02050604050505020204" pitchFamily="18" charset="0"/>
              </a:rPr>
              <a:t>1.   Ogni persona ha diritto alla propria integrità fisica e psichica</a:t>
            </a:r>
            <a:r>
              <a:rPr lang="it-IT" sz="2000" dirty="0" smtClean="0">
                <a:latin typeface="Bookman Old Style" panose="02050604050505020204" pitchFamily="18" charset="0"/>
              </a:rPr>
              <a:t>.</a:t>
            </a:r>
            <a:endParaRPr lang="it-IT" sz="2000" dirty="0">
              <a:latin typeface="Bookman Old Style" panose="02050604050505020204" pitchFamily="18" charset="0"/>
            </a:endParaRPr>
          </a:p>
          <a:p>
            <a:pPr marL="342900" indent="-342900">
              <a:buAutoNum type="arabicPeriod" startAt="2"/>
            </a:pPr>
            <a:r>
              <a:rPr lang="it-IT" sz="2000" dirty="0">
                <a:latin typeface="Bookman Old Style" panose="02050604050505020204" pitchFamily="18" charset="0"/>
              </a:rPr>
              <a:t>Nell'ambito della medicina e della biologia devono essere in particolare rispettati:</a:t>
            </a:r>
          </a:p>
          <a:p>
            <a:pPr marL="457200" indent="-457200">
              <a:buAutoNum type="alphaLcParenR"/>
            </a:pPr>
            <a:r>
              <a:rPr lang="it-IT" sz="2000" dirty="0" smtClean="0">
                <a:latin typeface="Bookman Old Style" panose="02050604050505020204" pitchFamily="18" charset="0"/>
              </a:rPr>
              <a:t>il </a:t>
            </a:r>
            <a:r>
              <a:rPr lang="it-IT" sz="2000" dirty="0">
                <a:latin typeface="Bookman Old Style" panose="02050604050505020204" pitchFamily="18" charset="0"/>
              </a:rPr>
              <a:t>consenso libero e informato della persona interessata, secondo le modalità definite dalla legge</a:t>
            </a:r>
            <a:r>
              <a:rPr lang="it-IT" sz="2000" dirty="0" smtClean="0">
                <a:latin typeface="Bookman Old Style" panose="02050604050505020204" pitchFamily="18" charset="0"/>
              </a:rPr>
              <a:t>;</a:t>
            </a:r>
            <a:r>
              <a:rPr lang="it-IT" sz="2000" dirty="0">
                <a:latin typeface="Bookman Old Style" panose="02050604050505020204" pitchFamily="18" charset="0"/>
              </a:rPr>
              <a:t> </a:t>
            </a:r>
          </a:p>
          <a:p>
            <a:r>
              <a:rPr lang="it-IT" sz="2000" dirty="0" smtClean="0">
                <a:latin typeface="Bookman Old Style" panose="02050604050505020204" pitchFamily="18" charset="0"/>
              </a:rPr>
              <a:t>    b</a:t>
            </a:r>
            <a:r>
              <a:rPr lang="it-IT" sz="2000" dirty="0">
                <a:latin typeface="Bookman Old Style" panose="02050604050505020204" pitchFamily="18" charset="0"/>
              </a:rPr>
              <a:t>) c) d) omissis</a:t>
            </a:r>
          </a:p>
          <a:p>
            <a:endParaRPr lang="it-IT" dirty="0"/>
          </a:p>
        </p:txBody>
      </p:sp>
      <p:sp>
        <p:nvSpPr>
          <p:cNvPr id="2" name="Segnaposto piè di pagina 1"/>
          <p:cNvSpPr>
            <a:spLocks noGrp="1"/>
          </p:cNvSpPr>
          <p:nvPr>
            <p:ph type="ftr" sz="quarter" idx="12"/>
          </p:nvPr>
        </p:nvSpPr>
        <p:spPr/>
        <p:txBody>
          <a:bodyPr/>
          <a:lstStyle/>
          <a:p>
            <a:r>
              <a:rPr lang="it-IT" smtClean="0"/>
              <a:t>Maurizio Benato</a:t>
            </a:r>
            <a:endParaRPr lang="it-IT"/>
          </a:p>
        </p:txBody>
      </p:sp>
      <p:pic>
        <p:nvPicPr>
          <p:cNvPr id="1026" name="Picture 2" descr="C:\Users\Utente\Desktop\clonazione-uman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2636912"/>
            <a:ext cx="154305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88850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2"/>
          </p:nvPr>
        </p:nvSpPr>
        <p:spPr/>
        <p:txBody>
          <a:bodyPr/>
          <a:lstStyle/>
          <a:p>
            <a:r>
              <a:rPr lang="it-IT" smtClean="0"/>
              <a:t>Maurizio Benato</a:t>
            </a:r>
            <a:endParaRPr lang="it-IT"/>
          </a:p>
        </p:txBody>
      </p:sp>
      <p:sp>
        <p:nvSpPr>
          <p:cNvPr id="3" name="CasellaDiTesto 2"/>
          <p:cNvSpPr txBox="1"/>
          <p:nvPr/>
        </p:nvSpPr>
        <p:spPr>
          <a:xfrm>
            <a:off x="683568" y="764704"/>
            <a:ext cx="7632848" cy="1569660"/>
          </a:xfrm>
          <a:prstGeom prst="rect">
            <a:avLst/>
          </a:prstGeom>
          <a:noFill/>
        </p:spPr>
        <p:txBody>
          <a:bodyPr wrap="square" rtlCol="0">
            <a:spAutoFit/>
          </a:bodyPr>
          <a:lstStyle/>
          <a:p>
            <a:pPr algn="ctr">
              <a:defRPr/>
            </a:pPr>
            <a:r>
              <a:rPr lang="it-IT" sz="2400" i="1" dirty="0">
                <a:latin typeface="Bookman Old Style" pitchFamily="18" charset="0"/>
              </a:rPr>
              <a:t>Le  Dichiarazioni Anticipate di Trattamento </a:t>
            </a:r>
          </a:p>
          <a:p>
            <a:pPr algn="ctr">
              <a:defRPr/>
            </a:pPr>
            <a:r>
              <a:rPr lang="it-IT" sz="2400" i="1" dirty="0">
                <a:latin typeface="Bookman Old Style" pitchFamily="18" charset="0"/>
              </a:rPr>
              <a:t>(DAT) e le norme sul consenso informato</a:t>
            </a:r>
          </a:p>
          <a:p>
            <a:pPr algn="ctr">
              <a:buNone/>
              <a:defRPr/>
            </a:pPr>
            <a:r>
              <a:rPr lang="it-IT" sz="2400" i="1" dirty="0">
                <a:latin typeface="Bookman Old Style" pitchFamily="18" charset="0"/>
              </a:rPr>
              <a:t> coinvolgono profondamente l’autonomia e la responsabilità della pratica medica </a:t>
            </a:r>
          </a:p>
        </p:txBody>
      </p:sp>
      <p:sp>
        <p:nvSpPr>
          <p:cNvPr id="5" name="Rettangolo 4"/>
          <p:cNvSpPr/>
          <p:nvPr/>
        </p:nvSpPr>
        <p:spPr>
          <a:xfrm>
            <a:off x="107504" y="3140968"/>
            <a:ext cx="5040560" cy="3323987"/>
          </a:xfrm>
          <a:prstGeom prst="rect">
            <a:avLst/>
          </a:prstGeom>
        </p:spPr>
        <p:txBody>
          <a:bodyPr wrap="square">
            <a:spAutoFit/>
          </a:bodyPr>
          <a:lstStyle/>
          <a:p>
            <a:pPr algn="ctr">
              <a:buNone/>
              <a:defRPr/>
            </a:pPr>
            <a:endParaRPr lang="it-IT" b="1" dirty="0">
              <a:latin typeface="Bookman Old Style" pitchFamily="18" charset="0"/>
            </a:endParaRPr>
          </a:p>
          <a:p>
            <a:endParaRPr lang="it-IT" sz="3200" b="1" dirty="0" smtClean="0"/>
          </a:p>
          <a:p>
            <a:r>
              <a:rPr lang="it-IT" sz="3200" b="1" dirty="0" smtClean="0"/>
              <a:t>sono  </a:t>
            </a:r>
            <a:r>
              <a:rPr lang="it-IT" sz="3200" b="1" dirty="0" smtClean="0"/>
              <a:t>strumenti necessari e  </a:t>
            </a:r>
            <a:r>
              <a:rPr lang="it-IT" sz="3200" b="1" dirty="0"/>
              <a:t>validi sul piano </a:t>
            </a:r>
            <a:r>
              <a:rPr lang="it-IT" sz="3200" b="1" dirty="0" smtClean="0"/>
              <a:t>etico- clinico?</a:t>
            </a:r>
          </a:p>
          <a:p>
            <a:pPr marL="285750" indent="-285750">
              <a:buFont typeface="Arial" panose="020B0604020202020204" pitchFamily="34" charset="0"/>
              <a:buChar char="•"/>
            </a:pPr>
            <a:endParaRPr lang="it-IT" sz="3200" b="1" dirty="0"/>
          </a:p>
          <a:p>
            <a:endParaRPr lang="it-IT" sz="3200" dirty="0">
              <a:latin typeface="Bookman Old Style" pitchFamily="18" charset="0"/>
            </a:endParaRPr>
          </a:p>
        </p:txBody>
      </p:sp>
      <p:pic>
        <p:nvPicPr>
          <p:cNvPr id="2050" name="Picture 2" descr="C:\Users\Utente\Desktop\Fotolia_quesiti-300x15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6912" y="3212976"/>
            <a:ext cx="3964998"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7988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4294967295"/>
          </p:nvPr>
        </p:nvSpPr>
        <p:spPr>
          <a:xfrm>
            <a:off x="251520" y="2852936"/>
            <a:ext cx="8892480" cy="3489251"/>
          </a:xfrm>
        </p:spPr>
        <p:txBody>
          <a:bodyPr>
            <a:normAutofit/>
          </a:bodyPr>
          <a:lstStyle/>
          <a:p>
            <a:pPr>
              <a:lnSpc>
                <a:spcPct val="80000"/>
              </a:lnSpc>
              <a:buFont typeface="Wingdings" panose="05000000000000000000" pitchFamily="2" charset="2"/>
              <a:buChar char="q"/>
              <a:defRPr/>
            </a:pPr>
            <a:r>
              <a:rPr lang="it-IT" sz="2400" dirty="0" smtClean="0"/>
              <a:t>il </a:t>
            </a:r>
            <a:r>
              <a:rPr lang="it-IT" sz="2400" dirty="0"/>
              <a:t>principio di </a:t>
            </a:r>
            <a:r>
              <a:rPr lang="it-IT" sz="2400" b="1" dirty="0" err="1">
                <a:solidFill>
                  <a:srgbClr val="FF0000"/>
                </a:solidFill>
              </a:rPr>
              <a:t>beneficialità</a:t>
            </a:r>
            <a:r>
              <a:rPr lang="it-IT" sz="2400" dirty="0"/>
              <a:t>  e </a:t>
            </a:r>
            <a:r>
              <a:rPr lang="it-IT" sz="2400" b="1" dirty="0">
                <a:solidFill>
                  <a:srgbClr val="FF0000"/>
                </a:solidFill>
              </a:rPr>
              <a:t>non </a:t>
            </a:r>
            <a:r>
              <a:rPr lang="it-IT" sz="2400" b="1" dirty="0" err="1">
                <a:solidFill>
                  <a:srgbClr val="FF0000"/>
                </a:solidFill>
              </a:rPr>
              <a:t>maleficità</a:t>
            </a:r>
            <a:r>
              <a:rPr lang="it-IT" sz="2400" b="1" dirty="0">
                <a:solidFill>
                  <a:srgbClr val="FF0000"/>
                </a:solidFill>
              </a:rPr>
              <a:t> </a:t>
            </a:r>
            <a:r>
              <a:rPr lang="it-IT" sz="2400" dirty="0"/>
              <a:t>che sancisce l’obbligo inderogabile in capo ad ogni medico di tutelare la salute e la vita</a:t>
            </a:r>
            <a:r>
              <a:rPr lang="it-IT" sz="2400" dirty="0" smtClean="0"/>
              <a:t>;</a:t>
            </a:r>
            <a:endParaRPr lang="it-IT" sz="2400" dirty="0" smtClean="0">
              <a:effectLst/>
              <a:latin typeface="Bookman Old Style" pitchFamily="18" charset="0"/>
            </a:endParaRPr>
          </a:p>
          <a:p>
            <a:pPr eaLnBrk="1" hangingPunct="1">
              <a:lnSpc>
                <a:spcPct val="80000"/>
              </a:lnSpc>
              <a:buFont typeface="Wingdings" panose="05000000000000000000" pitchFamily="2" charset="2"/>
              <a:buChar char="q"/>
              <a:defRPr/>
            </a:pPr>
            <a:r>
              <a:rPr lang="it-IT" sz="2400" dirty="0" smtClean="0">
                <a:effectLst/>
                <a:latin typeface="Candara" panose="020E0502030303020204" pitchFamily="34" charset="0"/>
              </a:rPr>
              <a:t>il principio di </a:t>
            </a:r>
            <a:r>
              <a:rPr lang="it-IT" sz="2400" b="1" dirty="0" smtClean="0">
                <a:solidFill>
                  <a:srgbClr val="FF0000"/>
                </a:solidFill>
                <a:effectLst/>
                <a:latin typeface="Candara" panose="020E0502030303020204" pitchFamily="34" charset="0"/>
              </a:rPr>
              <a:t>giustizia</a:t>
            </a:r>
            <a:r>
              <a:rPr lang="it-IT" sz="2400" dirty="0" smtClean="0">
                <a:solidFill>
                  <a:srgbClr val="FF0000"/>
                </a:solidFill>
                <a:effectLst/>
                <a:latin typeface="Candara" panose="020E0502030303020204" pitchFamily="34" charset="0"/>
              </a:rPr>
              <a:t> </a:t>
            </a:r>
            <a:r>
              <a:rPr lang="it-IT" sz="2400" dirty="0" smtClean="0">
                <a:effectLst/>
                <a:latin typeface="Candara" panose="020E0502030303020204" pitchFamily="34" charset="0"/>
              </a:rPr>
              <a:t>che non consente al medico di discriminare per nessuna condizione e nessuna ragione i pazienti;</a:t>
            </a:r>
          </a:p>
          <a:p>
            <a:pPr eaLnBrk="1" hangingPunct="1">
              <a:lnSpc>
                <a:spcPct val="80000"/>
              </a:lnSpc>
              <a:buFont typeface="Wingdings" panose="05000000000000000000" pitchFamily="2" charset="2"/>
              <a:buChar char="q"/>
              <a:defRPr/>
            </a:pPr>
            <a:r>
              <a:rPr lang="it-IT" sz="2400" dirty="0" smtClean="0">
                <a:effectLst/>
                <a:latin typeface="Candara" panose="020E0502030303020204" pitchFamily="34" charset="0"/>
              </a:rPr>
              <a:t>il principio dell’</a:t>
            </a:r>
            <a:r>
              <a:rPr lang="it-IT" sz="2400" b="1" dirty="0" smtClean="0">
                <a:solidFill>
                  <a:srgbClr val="FF0000"/>
                </a:solidFill>
                <a:effectLst/>
                <a:latin typeface="Candara" panose="020E0502030303020204" pitchFamily="34" charset="0"/>
              </a:rPr>
              <a:t>autodeterminazione</a:t>
            </a:r>
            <a:r>
              <a:rPr lang="it-IT" sz="2400" dirty="0" smtClean="0">
                <a:effectLst/>
                <a:latin typeface="Candara" panose="020E0502030303020204" pitchFamily="34" charset="0"/>
              </a:rPr>
              <a:t> del paziente che consegna alla volontà informata e quindi consapevole del singolo paziente capace, il diritto a scegliere o non scegliere se attuare o sospendere i trattamenti diagnostico-terapeutici</a:t>
            </a:r>
            <a:r>
              <a:rPr lang="it-IT" sz="2400" dirty="0" smtClean="0">
                <a:effectLst/>
                <a:latin typeface="Bookman Old Style" pitchFamily="18" charset="0"/>
              </a:rPr>
              <a:t>.</a:t>
            </a:r>
          </a:p>
          <a:p>
            <a:pPr eaLnBrk="1" hangingPunct="1">
              <a:lnSpc>
                <a:spcPct val="80000"/>
              </a:lnSpc>
              <a:defRPr/>
            </a:pPr>
            <a:endParaRPr lang="it-IT" sz="2600" dirty="0" smtClean="0">
              <a:solidFill>
                <a:srgbClr val="FF0000"/>
              </a:solidFill>
              <a:effectLst/>
              <a:latin typeface="Bookman Old Style" pitchFamily="18" charset="0"/>
            </a:endParaRPr>
          </a:p>
        </p:txBody>
      </p:sp>
      <p:sp>
        <p:nvSpPr>
          <p:cNvPr id="2" name="Segnaposto piè di pagina 1"/>
          <p:cNvSpPr>
            <a:spLocks noGrp="1"/>
          </p:cNvSpPr>
          <p:nvPr>
            <p:ph type="ftr" sz="quarter" idx="12"/>
          </p:nvPr>
        </p:nvSpPr>
        <p:spPr/>
        <p:txBody>
          <a:bodyPr/>
          <a:lstStyle/>
          <a:p>
            <a:r>
              <a:rPr lang="it-IT" smtClean="0"/>
              <a:t>Maurizio Benato</a:t>
            </a:r>
            <a:endParaRPr lang="it-IT"/>
          </a:p>
        </p:txBody>
      </p:sp>
      <p:pic>
        <p:nvPicPr>
          <p:cNvPr id="1026" name="Picture 2" descr="C:\Users\Utente\Desktop\aksiologiya-uchenie-o-cennostya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548680"/>
            <a:ext cx="2923490" cy="1537047"/>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p:cNvSpPr txBox="1"/>
          <p:nvPr/>
        </p:nvSpPr>
        <p:spPr>
          <a:xfrm>
            <a:off x="3779912" y="404664"/>
            <a:ext cx="5256584" cy="1668149"/>
          </a:xfrm>
          <a:prstGeom prst="rect">
            <a:avLst/>
          </a:prstGeom>
          <a:noFill/>
        </p:spPr>
        <p:txBody>
          <a:bodyPr wrap="square" rtlCol="0">
            <a:spAutoFit/>
          </a:bodyPr>
          <a:lstStyle/>
          <a:p>
            <a:pPr>
              <a:lnSpc>
                <a:spcPct val="80000"/>
              </a:lnSpc>
              <a:defRPr/>
            </a:pPr>
            <a:r>
              <a:rPr lang="it-IT" sz="3200" b="1" dirty="0">
                <a:latin typeface="Candara" panose="020E0502030303020204" pitchFamily="34" charset="0"/>
              </a:rPr>
              <a:t>I grandi principi che guidano, sotto il profilo etico deontologico, il moderno esercizio professionale:</a:t>
            </a:r>
          </a:p>
        </p:txBody>
      </p:sp>
    </p:spTree>
    <p:extLst>
      <p:ext uri="{BB962C8B-B14F-4D97-AF65-F5344CB8AC3E}">
        <p14:creationId xmlns:p14="http://schemas.microsoft.com/office/powerpoint/2010/main" val="39527309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2"/>
          </p:nvPr>
        </p:nvSpPr>
        <p:spPr/>
        <p:txBody>
          <a:bodyPr/>
          <a:lstStyle/>
          <a:p>
            <a:r>
              <a:rPr lang="it-IT" smtClean="0"/>
              <a:t>Maurizio Benato</a:t>
            </a:r>
            <a:endParaRPr lang="it-IT"/>
          </a:p>
        </p:txBody>
      </p:sp>
      <p:sp>
        <p:nvSpPr>
          <p:cNvPr id="4" name="Rettangolo 3"/>
          <p:cNvSpPr/>
          <p:nvPr/>
        </p:nvSpPr>
        <p:spPr>
          <a:xfrm>
            <a:off x="-1" y="602365"/>
            <a:ext cx="7552607" cy="646331"/>
          </a:xfrm>
          <a:prstGeom prst="rect">
            <a:avLst/>
          </a:prstGeom>
        </p:spPr>
        <p:txBody>
          <a:bodyPr wrap="square">
            <a:spAutoFit/>
          </a:bodyPr>
          <a:lstStyle/>
          <a:p>
            <a:r>
              <a:rPr lang="it-IT" altLang="it-IT" sz="3600" dirty="0"/>
              <a:t>Qual è il compito del medico ? </a:t>
            </a:r>
            <a:endParaRPr lang="it-IT" sz="3600" dirty="0"/>
          </a:p>
        </p:txBody>
      </p:sp>
      <p:sp>
        <p:nvSpPr>
          <p:cNvPr id="6" name="CasellaDiTesto 5"/>
          <p:cNvSpPr txBox="1"/>
          <p:nvPr/>
        </p:nvSpPr>
        <p:spPr>
          <a:xfrm>
            <a:off x="262961" y="2490786"/>
            <a:ext cx="8655056" cy="3600986"/>
          </a:xfrm>
          <a:prstGeom prst="rect">
            <a:avLst/>
          </a:prstGeom>
          <a:noFill/>
        </p:spPr>
        <p:txBody>
          <a:bodyPr wrap="square" rtlCol="0">
            <a:spAutoFit/>
          </a:bodyPr>
          <a:lstStyle/>
          <a:p>
            <a:pPr>
              <a:buNone/>
            </a:pPr>
            <a:r>
              <a:rPr lang="it-IT" altLang="it-IT" sz="2000" dirty="0"/>
              <a:t>in una relazione di cura </a:t>
            </a:r>
            <a:r>
              <a:rPr lang="it-IT" altLang="it-IT" sz="2000" dirty="0" smtClean="0"/>
              <a:t> </a:t>
            </a:r>
            <a:r>
              <a:rPr lang="it-IT" altLang="it-IT" sz="2000" dirty="0" smtClean="0"/>
              <a:t>  </a:t>
            </a:r>
            <a:r>
              <a:rPr lang="it-IT" altLang="it-IT" sz="2000" i="1" dirty="0" smtClean="0"/>
              <a:t>paritaria </a:t>
            </a:r>
            <a:r>
              <a:rPr lang="it-IT" altLang="it-IT" sz="2000" dirty="0" smtClean="0"/>
              <a:t> </a:t>
            </a:r>
            <a:r>
              <a:rPr lang="it-IT" altLang="it-IT" sz="2000" dirty="0"/>
              <a:t>ed equo, capace cioè di ascoltare e offrire risposte diverse a domande </a:t>
            </a:r>
            <a:r>
              <a:rPr lang="it-IT" altLang="it-IT" sz="2000" dirty="0" smtClean="0"/>
              <a:t>diverse…  </a:t>
            </a:r>
            <a:endParaRPr lang="it-IT" altLang="it-IT" sz="2000" dirty="0"/>
          </a:p>
          <a:p>
            <a:pPr>
              <a:buFontTx/>
              <a:buNone/>
            </a:pPr>
            <a:endParaRPr lang="it-IT" altLang="it-IT" sz="2000" dirty="0"/>
          </a:p>
          <a:p>
            <a:pPr>
              <a:buFontTx/>
              <a:buNone/>
            </a:pPr>
            <a:r>
              <a:rPr lang="it-IT" altLang="it-IT" sz="2000" dirty="0"/>
              <a:t>				</a:t>
            </a:r>
            <a:r>
              <a:rPr lang="it-IT" altLang="it-IT" sz="2400" dirty="0">
                <a:solidFill>
                  <a:srgbClr val="FF0000"/>
                </a:solidFill>
              </a:rPr>
              <a:t>compito  professionale </a:t>
            </a:r>
            <a:r>
              <a:rPr lang="it-IT" altLang="it-IT" sz="2400" dirty="0"/>
              <a:t>:</a:t>
            </a:r>
          </a:p>
          <a:p>
            <a:pPr>
              <a:buFontTx/>
              <a:buNone/>
            </a:pPr>
            <a:endParaRPr lang="it-IT" altLang="it-IT" sz="2400" dirty="0"/>
          </a:p>
          <a:p>
            <a:pPr>
              <a:buFontTx/>
              <a:buNone/>
            </a:pPr>
            <a:r>
              <a:rPr lang="it-IT" altLang="it-IT" sz="2400" dirty="0"/>
              <a:t> trovare all'interno dei principi </a:t>
            </a:r>
            <a:r>
              <a:rPr lang="it-IT" altLang="it-IT" sz="2400" dirty="0" smtClean="0"/>
              <a:t>bioetici  </a:t>
            </a:r>
            <a:r>
              <a:rPr lang="it-IT" altLang="it-IT" sz="2400" dirty="0"/>
              <a:t>il filo del loro agire posto a </a:t>
            </a:r>
            <a:r>
              <a:rPr lang="it-IT" altLang="it-IT" sz="2400" dirty="0" smtClean="0"/>
              <a:t>garanzia……..</a:t>
            </a:r>
          </a:p>
          <a:p>
            <a:pPr marL="1714500" lvl="3" indent="-342900">
              <a:buFont typeface="Wingdings" panose="05000000000000000000" pitchFamily="2" charset="2"/>
              <a:buChar char="q"/>
            </a:pPr>
            <a:r>
              <a:rPr lang="it-IT" altLang="it-IT" sz="2400" dirty="0" smtClean="0"/>
              <a:t>della </a:t>
            </a:r>
            <a:r>
              <a:rPr lang="it-IT" altLang="it-IT" sz="2400" dirty="0"/>
              <a:t>dignità e della libertà del paziente,</a:t>
            </a:r>
          </a:p>
          <a:p>
            <a:pPr marL="1714500" lvl="3" indent="-342900">
              <a:buFont typeface="Wingdings" panose="05000000000000000000" pitchFamily="2" charset="2"/>
              <a:buChar char="q"/>
            </a:pPr>
            <a:r>
              <a:rPr lang="it-IT" altLang="it-IT" sz="2400" dirty="0" smtClean="0"/>
              <a:t>delle </a:t>
            </a:r>
            <a:r>
              <a:rPr lang="it-IT" altLang="it-IT" sz="2400" dirty="0"/>
              <a:t>sue scelte, della sua salute fisica e psichica,</a:t>
            </a:r>
          </a:p>
          <a:p>
            <a:pPr marL="1714500" lvl="3" indent="-342900">
              <a:buFont typeface="Wingdings" panose="05000000000000000000" pitchFamily="2" charset="2"/>
              <a:buChar char="q"/>
            </a:pPr>
            <a:r>
              <a:rPr lang="it-IT" altLang="it-IT" sz="2400" dirty="0" smtClean="0"/>
              <a:t>del </a:t>
            </a:r>
            <a:r>
              <a:rPr lang="it-IT" altLang="it-IT" sz="2400" dirty="0"/>
              <a:t>sollievo dalla sofferenza e della sua vita </a:t>
            </a:r>
          </a:p>
        </p:txBody>
      </p:sp>
      <p:pic>
        <p:nvPicPr>
          <p:cNvPr id="3074" name="Picture 2" descr="C:\Users\Utente\Desktop\Ippocrat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6296" y="332656"/>
            <a:ext cx="1376537" cy="2158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93363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99592" y="1628800"/>
            <a:ext cx="7416824" cy="4608512"/>
          </a:xfrm>
        </p:spPr>
        <p:txBody>
          <a:bodyPr>
            <a:normAutofit fontScale="47500" lnSpcReduction="20000"/>
          </a:bodyPr>
          <a:lstStyle/>
          <a:p>
            <a:pPr marL="0" indent="0">
              <a:buNone/>
            </a:pPr>
            <a:endParaRPr lang="it-IT" b="1" dirty="0" smtClean="0"/>
          </a:p>
          <a:p>
            <a:pPr marL="0" indent="0">
              <a:buNone/>
            </a:pPr>
            <a:r>
              <a:rPr lang="it-IT" sz="3800" dirty="0" smtClean="0"/>
              <a:t> </a:t>
            </a:r>
            <a:r>
              <a:rPr lang="it-IT" sz="5100" dirty="0"/>
              <a:t>contrarietà </a:t>
            </a:r>
            <a:r>
              <a:rPr lang="it-IT" sz="5100" dirty="0" smtClean="0"/>
              <a:t>della nostra   </a:t>
            </a:r>
            <a:r>
              <a:rPr lang="it-IT" sz="5100" dirty="0"/>
              <a:t>Costituzione (diritto alla vita e principio di dignità umana</a:t>
            </a:r>
            <a:r>
              <a:rPr lang="it-IT" sz="5100" dirty="0" smtClean="0"/>
              <a:t>) e della  </a:t>
            </a:r>
            <a:r>
              <a:rPr lang="it-IT" sz="5100" dirty="0"/>
              <a:t>Convenzione europea per i diritti umani (art. 2</a:t>
            </a:r>
            <a:r>
              <a:rPr lang="it-IT" sz="3800" dirty="0"/>
              <a:t>)</a:t>
            </a:r>
          </a:p>
          <a:p>
            <a:pPr marL="0" indent="0">
              <a:buNone/>
            </a:pPr>
            <a:endParaRPr lang="it-IT" sz="3800" dirty="0" smtClean="0"/>
          </a:p>
          <a:p>
            <a:pPr marL="0" indent="0">
              <a:buNone/>
            </a:pPr>
            <a:r>
              <a:rPr lang="it-IT" sz="3800" dirty="0" smtClean="0"/>
              <a:t>• </a:t>
            </a:r>
            <a:r>
              <a:rPr lang="it-IT" sz="3800" dirty="0"/>
              <a:t>Corte di Strasburgo</a:t>
            </a:r>
            <a:r>
              <a:rPr lang="it-IT" sz="3800" dirty="0" smtClean="0"/>
              <a:t>,  sentenza  </a:t>
            </a:r>
            <a:r>
              <a:rPr lang="it-IT" sz="3800" dirty="0" err="1"/>
              <a:t>Pretty</a:t>
            </a:r>
            <a:r>
              <a:rPr lang="it-IT" sz="3800" dirty="0"/>
              <a:t> </a:t>
            </a:r>
            <a:r>
              <a:rPr lang="it-IT" sz="3800" dirty="0" smtClean="0"/>
              <a:t>. </a:t>
            </a:r>
            <a:r>
              <a:rPr lang="it-IT" sz="3800" dirty="0"/>
              <a:t>Regno Unito, 2002</a:t>
            </a:r>
            <a:r>
              <a:rPr lang="it-IT" sz="3800" dirty="0" smtClean="0"/>
              <a:t>:</a:t>
            </a:r>
          </a:p>
          <a:p>
            <a:pPr marL="0" indent="0">
              <a:buNone/>
            </a:pPr>
            <a:r>
              <a:rPr lang="it-IT" sz="3800" dirty="0"/>
              <a:t> </a:t>
            </a:r>
            <a:r>
              <a:rPr lang="it-IT" sz="3800" dirty="0" smtClean="0"/>
              <a:t>   </a:t>
            </a:r>
          </a:p>
          <a:p>
            <a:pPr marL="0" indent="0">
              <a:buNone/>
            </a:pPr>
            <a:r>
              <a:rPr lang="it-IT" sz="3800" dirty="0" smtClean="0"/>
              <a:t>“</a:t>
            </a:r>
            <a:r>
              <a:rPr lang="it-IT" sz="3800" i="1" dirty="0" err="1"/>
              <a:t>Article</a:t>
            </a:r>
            <a:r>
              <a:rPr lang="it-IT" sz="3800" i="1" dirty="0"/>
              <a:t> 2 </a:t>
            </a:r>
            <a:r>
              <a:rPr lang="it-IT" sz="3800" i="1" dirty="0" err="1"/>
              <a:t>cannot</a:t>
            </a:r>
            <a:r>
              <a:rPr lang="it-IT" sz="3800" i="1" dirty="0" smtClean="0"/>
              <a:t>, </a:t>
            </a:r>
            <a:r>
              <a:rPr lang="en-US" sz="3800" i="1" dirty="0" smtClean="0"/>
              <a:t>without </a:t>
            </a:r>
            <a:r>
              <a:rPr lang="en-US" sz="3800" i="1" dirty="0"/>
              <a:t>a distortion of language, be interpreted as conferring </a:t>
            </a:r>
            <a:r>
              <a:rPr lang="en-US" sz="3800" i="1" dirty="0" smtClean="0"/>
              <a:t>the diametrically </a:t>
            </a:r>
            <a:r>
              <a:rPr lang="en-US" sz="3800" i="1" dirty="0"/>
              <a:t>opposite right, namely a right to die; nor can it create a </a:t>
            </a:r>
            <a:r>
              <a:rPr lang="en-US" sz="3800" i="1" dirty="0" smtClean="0"/>
              <a:t>right to </a:t>
            </a:r>
            <a:r>
              <a:rPr lang="en-US" sz="3800" i="1" dirty="0"/>
              <a:t>self–determination in the sense of conferring on an individual </a:t>
            </a:r>
            <a:r>
              <a:rPr lang="en-US" sz="3800" i="1" dirty="0" smtClean="0"/>
              <a:t>the </a:t>
            </a:r>
            <a:r>
              <a:rPr lang="it-IT" sz="3800" i="1" dirty="0" err="1" smtClean="0"/>
              <a:t>entitlement</a:t>
            </a:r>
            <a:r>
              <a:rPr lang="it-IT" sz="3800" i="1" dirty="0" smtClean="0"/>
              <a:t> </a:t>
            </a:r>
            <a:r>
              <a:rPr lang="it-IT" sz="3800" i="1" dirty="0"/>
              <a:t>to </a:t>
            </a:r>
            <a:r>
              <a:rPr lang="it-IT" sz="3800" i="1" dirty="0" err="1"/>
              <a:t>choose</a:t>
            </a:r>
            <a:r>
              <a:rPr lang="it-IT" sz="3800" i="1" dirty="0"/>
              <a:t> </a:t>
            </a:r>
            <a:r>
              <a:rPr lang="it-IT" sz="3800" i="1" dirty="0" err="1"/>
              <a:t>death</a:t>
            </a:r>
            <a:r>
              <a:rPr lang="it-IT" sz="3800" i="1" dirty="0"/>
              <a:t> </a:t>
            </a:r>
            <a:r>
              <a:rPr lang="it-IT" sz="3800" i="1" dirty="0" err="1"/>
              <a:t>rather</a:t>
            </a:r>
            <a:r>
              <a:rPr lang="it-IT" sz="3800" i="1" dirty="0"/>
              <a:t> </a:t>
            </a:r>
            <a:r>
              <a:rPr lang="it-IT" sz="3800" i="1" dirty="0" err="1"/>
              <a:t>than</a:t>
            </a:r>
            <a:r>
              <a:rPr lang="it-IT" sz="3800" i="1" dirty="0"/>
              <a:t> life</a:t>
            </a:r>
            <a:r>
              <a:rPr lang="it-IT" sz="3800" dirty="0"/>
              <a:t>” </a:t>
            </a:r>
            <a:endParaRPr lang="it-IT" sz="3800" dirty="0" smtClean="0"/>
          </a:p>
          <a:p>
            <a:pPr marL="0" indent="0">
              <a:buNone/>
            </a:pPr>
            <a:endParaRPr lang="it-IT" sz="3800" dirty="0" smtClean="0"/>
          </a:p>
          <a:p>
            <a:pPr marL="0" indent="0">
              <a:buNone/>
            </a:pPr>
            <a:r>
              <a:rPr lang="it-IT" sz="3800" dirty="0"/>
              <a:t> </a:t>
            </a:r>
            <a:r>
              <a:rPr lang="it-IT" sz="4000" b="1" dirty="0"/>
              <a:t>il diritto alla vita esclude il presunto diritto di morire, diametralmente opposto, e il diritto all’autodeterminazione può essere solamente  inteso come scelta fra la vita e la morte</a:t>
            </a:r>
          </a:p>
          <a:p>
            <a:pPr marL="0" indent="0">
              <a:buNone/>
            </a:pPr>
            <a:endParaRPr lang="it-IT" sz="3800" dirty="0" smtClean="0"/>
          </a:p>
        </p:txBody>
      </p:sp>
      <p:sp>
        <p:nvSpPr>
          <p:cNvPr id="2" name="Titolo 1"/>
          <p:cNvSpPr>
            <a:spLocks noGrp="1"/>
          </p:cNvSpPr>
          <p:nvPr>
            <p:ph type="title"/>
          </p:nvPr>
        </p:nvSpPr>
        <p:spPr>
          <a:xfrm>
            <a:off x="251520" y="764704"/>
            <a:ext cx="8712967" cy="1224136"/>
          </a:xfrm>
        </p:spPr>
        <p:txBody>
          <a:bodyPr>
            <a:normAutofit fontScale="90000"/>
          </a:bodyPr>
          <a:lstStyle/>
          <a:p>
            <a:r>
              <a:rPr lang="it-IT" b="1" dirty="0" smtClean="0"/>
              <a:t>			</a:t>
            </a:r>
            <a:br>
              <a:rPr lang="it-IT" b="1" dirty="0" smtClean="0"/>
            </a:br>
            <a:r>
              <a:rPr lang="it-IT" b="1" dirty="0"/>
              <a:t/>
            </a:r>
            <a:br>
              <a:rPr lang="it-IT" b="1" dirty="0"/>
            </a:br>
            <a:r>
              <a:rPr lang="it-IT" b="1" dirty="0" smtClean="0"/>
              <a:t>		</a:t>
            </a:r>
            <a:r>
              <a:rPr lang="it-IT" sz="4400" b="1" dirty="0" smtClean="0"/>
              <a:t>eutanasia ?  No !  </a:t>
            </a:r>
            <a:r>
              <a:rPr lang="it-IT" b="1" dirty="0" smtClean="0"/>
              <a:t>	</a:t>
            </a:r>
            <a:r>
              <a:rPr lang="it-IT" b="1" dirty="0"/>
              <a:t/>
            </a:r>
            <a:br>
              <a:rPr lang="it-IT" b="1" dirty="0"/>
            </a:br>
            <a:endParaRPr lang="it-IT"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pic>
        <p:nvPicPr>
          <p:cNvPr id="4098" name="Picture 2" descr="C:\Users\Utente\Desktop\2e56249eeeec5b7fcbe499f8f1dc3c77_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3304" y="260648"/>
            <a:ext cx="2522441" cy="1523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05548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1"/>
          <p:cNvSpPr txBox="1">
            <a:spLocks noChangeArrowheads="1"/>
          </p:cNvSpPr>
          <p:nvPr/>
        </p:nvSpPr>
        <p:spPr bwMode="auto">
          <a:xfrm>
            <a:off x="107504" y="300993"/>
            <a:ext cx="5750914" cy="1143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945" tIns="41473" rIns="82945" bIns="41473"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6" charset="0"/>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6"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6"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6"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6" charset="0"/>
              </a:defRPr>
            </a:lvl5pPr>
            <a:lvl6pPr marL="2514600" indent="-228600" defTabSz="449263" eaLnBrk="0" fontAlgn="base" hangingPunct="0">
              <a:lnSpc>
                <a:spcPct val="104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6" charset="0"/>
              </a:defRPr>
            </a:lvl6pPr>
            <a:lvl7pPr marL="2971800" indent="-228600" defTabSz="449263" eaLnBrk="0" fontAlgn="base" hangingPunct="0">
              <a:lnSpc>
                <a:spcPct val="104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6" charset="0"/>
              </a:defRPr>
            </a:lvl7pPr>
            <a:lvl8pPr marL="3429000" indent="-228600" defTabSz="449263" eaLnBrk="0" fontAlgn="base" hangingPunct="0">
              <a:lnSpc>
                <a:spcPct val="104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6" charset="0"/>
              </a:defRPr>
            </a:lvl8pPr>
            <a:lvl9pPr marL="3886200" indent="-228600" defTabSz="449263" eaLnBrk="0" fontAlgn="base" hangingPunct="0">
              <a:lnSpc>
                <a:spcPct val="104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Times New Roman" pitchFamily="16" charset="0"/>
              </a:defRPr>
            </a:lvl9pPr>
          </a:lstStyle>
          <a:p>
            <a:pPr algn="ctr" eaLnBrk="1" hangingPunct="1">
              <a:lnSpc>
                <a:spcPct val="100000"/>
              </a:lnSpc>
              <a:buClrTx/>
              <a:buFontTx/>
              <a:buNone/>
            </a:pPr>
            <a:r>
              <a:rPr lang="it-IT" altLang="it-IT" sz="4000" b="1" dirty="0" smtClean="0">
                <a:solidFill>
                  <a:schemeClr val="tx1"/>
                </a:solidFill>
                <a:latin typeface="Comic Sans MS" pitchFamily="64" charset="0"/>
              </a:rPr>
              <a:t>Vitalismo ippocratico ? .. No!</a:t>
            </a:r>
            <a:endParaRPr lang="it-IT" altLang="it-IT" sz="4000" b="1" dirty="0">
              <a:solidFill>
                <a:schemeClr val="tx1"/>
              </a:solidFill>
              <a:latin typeface="Comic Sans MS" pitchFamily="64" charset="0"/>
            </a:endParaRPr>
          </a:p>
        </p:txBody>
      </p:sp>
      <p:sp>
        <p:nvSpPr>
          <p:cNvPr id="50179" name="Text Box 2"/>
          <p:cNvSpPr txBox="1">
            <a:spLocks noChangeArrowheads="1"/>
          </p:cNvSpPr>
          <p:nvPr/>
        </p:nvSpPr>
        <p:spPr bwMode="auto">
          <a:xfrm>
            <a:off x="323528" y="2132855"/>
            <a:ext cx="8496944" cy="3960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2945" tIns="41473" rIns="82945" bIns="41473"/>
          <a:lstStyle>
            <a:lvl1pPr marL="342900" indent="-339725" eaLnBrk="0" hangingPunct="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defRPr>
                <a:solidFill>
                  <a:schemeClr val="bg1"/>
                </a:solidFill>
                <a:latin typeface="Times New Roman" pitchFamily="16" charset="0"/>
              </a:defRPr>
            </a:lvl1pPr>
            <a:lvl2pPr eaLnBrk="0" hangingPunct="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defRPr>
                <a:solidFill>
                  <a:schemeClr val="bg1"/>
                </a:solidFill>
                <a:latin typeface="Times New Roman" pitchFamily="16" charset="0"/>
              </a:defRPr>
            </a:lvl2pPr>
            <a:lvl3pPr eaLnBrk="0" hangingPunct="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defRPr>
                <a:solidFill>
                  <a:schemeClr val="bg1"/>
                </a:solidFill>
                <a:latin typeface="Times New Roman" pitchFamily="16" charset="0"/>
              </a:defRPr>
            </a:lvl3pPr>
            <a:lvl4pPr eaLnBrk="0" hangingPunct="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defRPr>
                <a:solidFill>
                  <a:schemeClr val="bg1"/>
                </a:solidFill>
                <a:latin typeface="Times New Roman" pitchFamily="16" charset="0"/>
              </a:defRPr>
            </a:lvl4pPr>
            <a:lvl5pPr eaLnBrk="0" hangingPunct="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defRPr>
                <a:solidFill>
                  <a:schemeClr val="bg1"/>
                </a:solidFill>
                <a:latin typeface="Times New Roman" pitchFamily="16" charset="0"/>
              </a:defRPr>
            </a:lvl5pPr>
            <a:lvl6pPr marL="2514600" indent="-228600" defTabSz="449263" eaLnBrk="0" fontAlgn="base" hangingPunct="0">
              <a:lnSpc>
                <a:spcPct val="104000"/>
              </a:lnSpc>
              <a:spcBef>
                <a:spcPct val="0"/>
              </a:spcBef>
              <a:spcAft>
                <a:spcPct val="0"/>
              </a:spcAft>
              <a:buClr>
                <a:srgbClr val="000000"/>
              </a:buClr>
              <a:buSzPct val="100000"/>
              <a:buFont typeface="Times New Roman" pitchFamily="16" charset="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defRPr>
                <a:solidFill>
                  <a:schemeClr val="bg1"/>
                </a:solidFill>
                <a:latin typeface="Times New Roman" pitchFamily="16" charset="0"/>
              </a:defRPr>
            </a:lvl6pPr>
            <a:lvl7pPr marL="2971800" indent="-228600" defTabSz="449263" eaLnBrk="0" fontAlgn="base" hangingPunct="0">
              <a:lnSpc>
                <a:spcPct val="104000"/>
              </a:lnSpc>
              <a:spcBef>
                <a:spcPct val="0"/>
              </a:spcBef>
              <a:spcAft>
                <a:spcPct val="0"/>
              </a:spcAft>
              <a:buClr>
                <a:srgbClr val="000000"/>
              </a:buClr>
              <a:buSzPct val="100000"/>
              <a:buFont typeface="Times New Roman" pitchFamily="16" charset="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defRPr>
                <a:solidFill>
                  <a:schemeClr val="bg1"/>
                </a:solidFill>
                <a:latin typeface="Times New Roman" pitchFamily="16" charset="0"/>
              </a:defRPr>
            </a:lvl7pPr>
            <a:lvl8pPr marL="3429000" indent="-228600" defTabSz="449263" eaLnBrk="0" fontAlgn="base" hangingPunct="0">
              <a:lnSpc>
                <a:spcPct val="104000"/>
              </a:lnSpc>
              <a:spcBef>
                <a:spcPct val="0"/>
              </a:spcBef>
              <a:spcAft>
                <a:spcPct val="0"/>
              </a:spcAft>
              <a:buClr>
                <a:srgbClr val="000000"/>
              </a:buClr>
              <a:buSzPct val="100000"/>
              <a:buFont typeface="Times New Roman" pitchFamily="16" charset="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defRPr>
                <a:solidFill>
                  <a:schemeClr val="bg1"/>
                </a:solidFill>
                <a:latin typeface="Times New Roman" pitchFamily="16" charset="0"/>
              </a:defRPr>
            </a:lvl8pPr>
            <a:lvl9pPr marL="3886200" indent="-228600" defTabSz="449263" eaLnBrk="0" fontAlgn="base" hangingPunct="0">
              <a:lnSpc>
                <a:spcPct val="104000"/>
              </a:lnSpc>
              <a:spcBef>
                <a:spcPct val="0"/>
              </a:spcBef>
              <a:spcAft>
                <a:spcPct val="0"/>
              </a:spcAft>
              <a:buClr>
                <a:srgbClr val="000000"/>
              </a:buClr>
              <a:buSzPct val="100000"/>
              <a:buFont typeface="Times New Roman" pitchFamily="16" charset="0"/>
              <a:tabLst>
                <a:tab pos="342900" algn="l"/>
                <a:tab pos="911225" algn="l"/>
                <a:tab pos="1825625" algn="l"/>
                <a:tab pos="2740025" algn="l"/>
                <a:tab pos="3654425" algn="l"/>
                <a:tab pos="4568825" algn="l"/>
                <a:tab pos="5483225" algn="l"/>
                <a:tab pos="6397625" algn="l"/>
                <a:tab pos="7312025" algn="l"/>
                <a:tab pos="8226425" algn="l"/>
                <a:tab pos="9140825" algn="l"/>
                <a:tab pos="10055225" algn="l"/>
                <a:tab pos="10331450" algn="l"/>
                <a:tab pos="10780713" algn="l"/>
              </a:tabLst>
              <a:defRPr>
                <a:solidFill>
                  <a:schemeClr val="bg1"/>
                </a:solidFill>
                <a:latin typeface="Times New Roman" pitchFamily="16" charset="0"/>
              </a:defRPr>
            </a:lvl9pPr>
          </a:lstStyle>
          <a:p>
            <a:pPr algn="just" eaLnBrk="1" hangingPunct="1">
              <a:spcBef>
                <a:spcPts val="658"/>
              </a:spcBef>
              <a:buSzPct val="70000"/>
            </a:pPr>
            <a:r>
              <a:rPr lang="it-IT" altLang="it-IT" sz="2900" dirty="0">
                <a:solidFill>
                  <a:srgbClr val="000000"/>
                </a:solidFill>
                <a:latin typeface="Arial" charset="0"/>
              </a:rPr>
              <a:t>	</a:t>
            </a:r>
            <a:r>
              <a:rPr lang="it-IT" altLang="it-IT" sz="2000" dirty="0">
                <a:solidFill>
                  <a:schemeClr val="tx1"/>
                </a:solidFill>
                <a:latin typeface="Arial" charset="0"/>
              </a:rPr>
              <a:t>L’imperativo del "</a:t>
            </a:r>
            <a:r>
              <a:rPr lang="it-IT" altLang="it-IT" sz="2000" b="1" i="1" dirty="0" smtClean="0">
                <a:solidFill>
                  <a:schemeClr val="tx1"/>
                </a:solidFill>
                <a:latin typeface="Arial" charset="0"/>
              </a:rPr>
              <a:t>vitalismo‘’</a:t>
            </a:r>
            <a:r>
              <a:rPr lang="it-IT" altLang="it-IT" sz="2000" dirty="0" smtClean="0">
                <a:solidFill>
                  <a:schemeClr val="tx1"/>
                </a:solidFill>
                <a:latin typeface="Arial" charset="0"/>
              </a:rPr>
              <a:t> che </a:t>
            </a:r>
            <a:r>
              <a:rPr lang="it-IT" altLang="it-IT" sz="2000" dirty="0">
                <a:solidFill>
                  <a:schemeClr val="tx1"/>
                </a:solidFill>
                <a:latin typeface="Arial" charset="0"/>
              </a:rPr>
              <a:t>imponeva di prolungare ad ogni costo la vita del paziente, era una reazione all’impotenza della medicina,  di fronte al fatto drammatico di non poter riuscire a salvare una vita, spesso ancora carica di promesse</a:t>
            </a:r>
            <a:r>
              <a:rPr lang="it-IT" altLang="it-IT" sz="2000" dirty="0" smtClean="0">
                <a:solidFill>
                  <a:schemeClr val="tx1"/>
                </a:solidFill>
                <a:latin typeface="Arial" charset="0"/>
              </a:rPr>
              <a:t>.</a:t>
            </a:r>
          </a:p>
          <a:p>
            <a:pPr algn="just" eaLnBrk="1" hangingPunct="1">
              <a:spcBef>
                <a:spcPts val="658"/>
              </a:spcBef>
              <a:buSzPct val="70000"/>
            </a:pPr>
            <a:r>
              <a:rPr lang="it-IT" altLang="it-IT" sz="2000" dirty="0">
                <a:solidFill>
                  <a:schemeClr val="tx1"/>
                </a:solidFill>
                <a:latin typeface="Arial" charset="0"/>
              </a:rPr>
              <a:t>	</a:t>
            </a:r>
            <a:endParaRPr lang="it-IT" altLang="it-IT" sz="2000" dirty="0" smtClean="0">
              <a:solidFill>
                <a:schemeClr val="tx1"/>
              </a:solidFill>
              <a:latin typeface="Arial" charset="0"/>
            </a:endParaRPr>
          </a:p>
          <a:p>
            <a:pPr algn="just" eaLnBrk="1" hangingPunct="1">
              <a:spcBef>
                <a:spcPts val="658"/>
              </a:spcBef>
              <a:buSzPct val="70000"/>
            </a:pPr>
            <a:r>
              <a:rPr lang="it-IT" altLang="it-IT" sz="2000" b="1" dirty="0" smtClean="0">
                <a:solidFill>
                  <a:schemeClr val="tx1"/>
                </a:solidFill>
                <a:latin typeface="Arial" charset="0"/>
              </a:rPr>
              <a:t> 	</a:t>
            </a:r>
            <a:r>
              <a:rPr lang="it-IT" altLang="it-IT" sz="2000" b="1" i="1" dirty="0" smtClean="0">
                <a:solidFill>
                  <a:schemeClr val="tx1"/>
                </a:solidFill>
                <a:latin typeface="Arial" charset="0"/>
              </a:rPr>
              <a:t>Oggi </a:t>
            </a:r>
            <a:r>
              <a:rPr lang="it-IT" altLang="it-IT" sz="2000" b="1" i="1" dirty="0">
                <a:solidFill>
                  <a:schemeClr val="tx1"/>
                </a:solidFill>
                <a:latin typeface="Arial" charset="0"/>
              </a:rPr>
              <a:t>la medicina è in grado di vicariare le funzioni dei </a:t>
            </a:r>
            <a:r>
              <a:rPr lang="it-IT" altLang="it-IT" sz="2000" b="1" i="1" dirty="0" smtClean="0">
                <a:solidFill>
                  <a:schemeClr val="tx1"/>
                </a:solidFill>
                <a:latin typeface="Arial" charset="0"/>
              </a:rPr>
              <a:t>più importanti </a:t>
            </a:r>
            <a:r>
              <a:rPr lang="it-IT" altLang="it-IT" sz="2000" b="1" i="1" dirty="0">
                <a:solidFill>
                  <a:schemeClr val="tx1"/>
                </a:solidFill>
                <a:latin typeface="Arial" charset="0"/>
              </a:rPr>
              <a:t>organi vitali e quindi di tenere in vita un paziente indefinitamente e, comunque, ben oltre il punto in cui si può ragionevolmente dire che stiamo </a:t>
            </a:r>
            <a:r>
              <a:rPr lang="it-IT" altLang="it-IT" sz="2000" b="1" i="1" dirty="0" smtClean="0">
                <a:solidFill>
                  <a:schemeClr val="tx1"/>
                </a:solidFill>
                <a:latin typeface="Arial" charset="0"/>
              </a:rPr>
              <a:t> </a:t>
            </a:r>
            <a:r>
              <a:rPr lang="it-IT" altLang="it-IT" sz="2000" b="1" i="1" dirty="0">
                <a:solidFill>
                  <a:schemeClr val="tx1"/>
                </a:solidFill>
                <a:latin typeface="Arial" charset="0"/>
              </a:rPr>
              <a:t>procrastinando inutilmente la morte. </a:t>
            </a:r>
          </a:p>
          <a:p>
            <a:pPr algn="just" eaLnBrk="1" hangingPunct="1">
              <a:spcBef>
                <a:spcPts val="658"/>
              </a:spcBef>
              <a:buSzPct val="70000"/>
            </a:pPr>
            <a:endParaRPr lang="it-IT" altLang="it-IT" sz="2900" dirty="0">
              <a:solidFill>
                <a:schemeClr val="tx1"/>
              </a:solidFill>
              <a:latin typeface="Arial" charset="0"/>
            </a:endParaRPr>
          </a:p>
        </p:txBody>
      </p:sp>
      <p:sp>
        <p:nvSpPr>
          <p:cNvPr id="2" name="Segnaposto piè di pagina 1"/>
          <p:cNvSpPr>
            <a:spLocks noGrp="1"/>
          </p:cNvSpPr>
          <p:nvPr>
            <p:ph type="ftr" sz="quarter" idx="12"/>
          </p:nvPr>
        </p:nvSpPr>
        <p:spPr/>
        <p:txBody>
          <a:bodyPr/>
          <a:lstStyle/>
          <a:p>
            <a:r>
              <a:rPr lang="it-IT" smtClean="0"/>
              <a:t>Maurizio Benato</a:t>
            </a:r>
            <a:endParaRPr lang="it-IT"/>
          </a:p>
        </p:txBody>
      </p:sp>
      <p:pic>
        <p:nvPicPr>
          <p:cNvPr id="5122" name="Picture 2" descr="C:\Users\Utente\Desktop\maxresdefaul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2" y="429844"/>
            <a:ext cx="2962054" cy="1666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11885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2"/>
          </p:nvPr>
        </p:nvSpPr>
        <p:spPr/>
        <p:txBody>
          <a:bodyPr/>
          <a:lstStyle/>
          <a:p>
            <a:r>
              <a:rPr lang="it-IT" smtClean="0"/>
              <a:t>Maurizio Benato</a:t>
            </a:r>
            <a:endParaRPr lang="it-IT"/>
          </a:p>
        </p:txBody>
      </p:sp>
      <p:sp>
        <p:nvSpPr>
          <p:cNvPr id="4" name="Rettangolo 3"/>
          <p:cNvSpPr/>
          <p:nvPr/>
        </p:nvSpPr>
        <p:spPr>
          <a:xfrm>
            <a:off x="6880" y="306495"/>
            <a:ext cx="6300192" cy="1938992"/>
          </a:xfrm>
          <a:prstGeom prst="rect">
            <a:avLst/>
          </a:prstGeom>
        </p:spPr>
        <p:txBody>
          <a:bodyPr wrap="square">
            <a:spAutoFit/>
          </a:bodyPr>
          <a:lstStyle/>
          <a:p>
            <a:r>
              <a:rPr lang="it-IT" altLang="it-IT" sz="4000" dirty="0" smtClean="0"/>
              <a:t>il </a:t>
            </a:r>
            <a:r>
              <a:rPr lang="it-IT" altLang="it-IT" sz="4000" dirty="0"/>
              <a:t>rispetto dei principi </a:t>
            </a:r>
            <a:r>
              <a:rPr lang="it-IT" altLang="it-IT" sz="4000" dirty="0" smtClean="0"/>
              <a:t>bioetici uniforma la condotta del medico </a:t>
            </a:r>
            <a:endParaRPr lang="it-IT" sz="4000" dirty="0"/>
          </a:p>
        </p:txBody>
      </p:sp>
      <p:sp>
        <p:nvSpPr>
          <p:cNvPr id="5" name="CasellaDiTesto 4"/>
          <p:cNvSpPr txBox="1"/>
          <p:nvPr/>
        </p:nvSpPr>
        <p:spPr>
          <a:xfrm>
            <a:off x="323528" y="2420888"/>
            <a:ext cx="8280920" cy="3970318"/>
          </a:xfrm>
          <a:prstGeom prst="rect">
            <a:avLst/>
          </a:prstGeom>
          <a:noFill/>
        </p:spPr>
        <p:txBody>
          <a:bodyPr wrap="square" rtlCol="0">
            <a:spAutoFit/>
          </a:bodyPr>
          <a:lstStyle/>
          <a:p>
            <a:pPr marL="285750" indent="-285750">
              <a:buFont typeface="Wingdings" panose="05000000000000000000" pitchFamily="2" charset="2"/>
              <a:buChar char="q"/>
            </a:pPr>
            <a:r>
              <a:rPr lang="it-IT" altLang="it-IT" i="1" dirty="0" smtClean="0">
                <a:latin typeface="Bookman Old Style" panose="02050604050505020204" pitchFamily="18" charset="0"/>
              </a:rPr>
              <a:t> si viola il </a:t>
            </a:r>
            <a:r>
              <a:rPr lang="it-IT" altLang="it-IT" i="1" dirty="0">
                <a:latin typeface="Bookman Old Style" panose="02050604050505020204" pitchFamily="18" charset="0"/>
              </a:rPr>
              <a:t>principio di  </a:t>
            </a:r>
            <a:r>
              <a:rPr lang="it-IT" altLang="it-IT" b="1" i="1" dirty="0" err="1">
                <a:solidFill>
                  <a:srgbClr val="FF0000"/>
                </a:solidFill>
                <a:latin typeface="Bookman Old Style" panose="02050604050505020204" pitchFamily="18" charset="0"/>
              </a:rPr>
              <a:t>beneficialità</a:t>
            </a:r>
            <a:r>
              <a:rPr lang="it-IT" altLang="it-IT" b="1" i="1" dirty="0">
                <a:solidFill>
                  <a:srgbClr val="FF0000"/>
                </a:solidFill>
                <a:latin typeface="Bookman Old Style" panose="02050604050505020204" pitchFamily="18" charset="0"/>
              </a:rPr>
              <a:t> - non </a:t>
            </a:r>
            <a:r>
              <a:rPr lang="it-IT" altLang="it-IT" b="1" i="1" dirty="0" err="1">
                <a:solidFill>
                  <a:srgbClr val="FF0000"/>
                </a:solidFill>
                <a:latin typeface="Bookman Old Style" panose="02050604050505020204" pitchFamily="18" charset="0"/>
              </a:rPr>
              <a:t>maleficità</a:t>
            </a:r>
            <a:r>
              <a:rPr lang="it-IT" altLang="it-IT" i="1" dirty="0">
                <a:latin typeface="Bookman Old Style" panose="02050604050505020204" pitchFamily="18" charset="0"/>
              </a:rPr>
              <a:t>) </a:t>
            </a:r>
            <a:r>
              <a:rPr lang="it-IT" altLang="it-IT" i="1" dirty="0" smtClean="0">
                <a:latin typeface="Bookman Old Style" panose="02050604050505020204" pitchFamily="18" charset="0"/>
              </a:rPr>
              <a:t> </a:t>
            </a:r>
            <a:r>
              <a:rPr lang="it-IT" altLang="it-IT" i="1" dirty="0">
                <a:latin typeface="Bookman Old Style" panose="02050604050505020204" pitchFamily="18" charset="0"/>
              </a:rPr>
              <a:t>quando </a:t>
            </a:r>
            <a:r>
              <a:rPr lang="it-IT" altLang="it-IT" i="1" dirty="0" smtClean="0">
                <a:latin typeface="Bookman Old Style" panose="02050604050505020204" pitchFamily="18" charset="0"/>
              </a:rPr>
              <a:t> </a:t>
            </a:r>
            <a:r>
              <a:rPr lang="it-IT" altLang="it-IT" i="1" dirty="0">
                <a:latin typeface="Bookman Old Style" panose="02050604050505020204" pitchFamily="18" charset="0"/>
              </a:rPr>
              <a:t>intenzionalmente e con mezzi idonei </a:t>
            </a:r>
            <a:r>
              <a:rPr lang="it-IT" altLang="it-IT" i="1" dirty="0" smtClean="0">
                <a:latin typeface="Bookman Old Style" panose="02050604050505020204" pitchFamily="18" charset="0"/>
              </a:rPr>
              <a:t> si  </a:t>
            </a:r>
            <a:r>
              <a:rPr lang="it-IT" altLang="it-IT" i="1" dirty="0">
                <a:latin typeface="Bookman Old Style" panose="02050604050505020204" pitchFamily="18" charset="0"/>
              </a:rPr>
              <a:t>opera per la fine della vita anche se ciò è richiesto dal paziente (eutanasia) o </a:t>
            </a:r>
            <a:r>
              <a:rPr lang="it-IT" altLang="it-IT" i="1" dirty="0" smtClean="0">
                <a:latin typeface="Bookman Old Style" panose="02050604050505020204" pitchFamily="18" charset="0"/>
              </a:rPr>
              <a:t> si insiste </a:t>
            </a:r>
            <a:r>
              <a:rPr lang="it-IT" altLang="it-IT" i="1" dirty="0">
                <a:latin typeface="Bookman Old Style" panose="02050604050505020204" pitchFamily="18" charset="0"/>
              </a:rPr>
              <a:t>in trattamenti futili e sproporzionati dai quali cioè fondatamente non ci si può attendere un miglioramento della malattia o della qualità di vita (accanimento diagnostico terapeutico</a:t>
            </a:r>
            <a:r>
              <a:rPr lang="it-IT" altLang="it-IT" i="1" dirty="0" smtClean="0">
                <a:latin typeface="Bookman Old Style" panose="02050604050505020204" pitchFamily="18" charset="0"/>
              </a:rPr>
              <a:t>).</a:t>
            </a:r>
          </a:p>
          <a:p>
            <a:pPr marL="285750" indent="-285750">
              <a:buFont typeface="Wingdings" panose="05000000000000000000" pitchFamily="2" charset="2"/>
              <a:buChar char="q"/>
            </a:pPr>
            <a:r>
              <a:rPr lang="it-IT" altLang="it-IT" i="1" dirty="0" smtClean="0">
                <a:latin typeface="Bookman Old Style" panose="02050604050505020204" pitchFamily="18" charset="0"/>
              </a:rPr>
              <a:t>si </a:t>
            </a:r>
            <a:r>
              <a:rPr lang="it-IT" altLang="it-IT" i="1" dirty="0">
                <a:latin typeface="Bookman Old Style" panose="02050604050505020204" pitchFamily="18" charset="0"/>
              </a:rPr>
              <a:t>viola il principio di </a:t>
            </a:r>
            <a:r>
              <a:rPr lang="it-IT" altLang="it-IT" b="1" i="1" dirty="0">
                <a:solidFill>
                  <a:srgbClr val="FF0000"/>
                </a:solidFill>
                <a:latin typeface="Bookman Old Style" panose="02050604050505020204" pitchFamily="18" charset="0"/>
              </a:rPr>
              <a:t>autonomia</a:t>
            </a:r>
            <a:r>
              <a:rPr lang="it-IT" altLang="it-IT" i="1" dirty="0">
                <a:latin typeface="Bookman Old Style" panose="02050604050505020204" pitchFamily="18" charset="0"/>
              </a:rPr>
              <a:t> del cittadino se si  insiste nell'intraprendere o nel perseverare in trattamenti rifiutati dal paziente capace e informato. </a:t>
            </a:r>
          </a:p>
          <a:p>
            <a:pPr marL="285750" indent="-285750">
              <a:buFont typeface="Wingdings" panose="05000000000000000000" pitchFamily="2" charset="2"/>
              <a:buChar char="q"/>
            </a:pPr>
            <a:r>
              <a:rPr lang="it-IT" altLang="it-IT" i="1" dirty="0" smtClean="0">
                <a:latin typeface="Bookman Old Style" panose="02050604050505020204" pitchFamily="18" charset="0"/>
              </a:rPr>
              <a:t> si viola  </a:t>
            </a:r>
            <a:r>
              <a:rPr lang="it-IT" altLang="it-IT" i="1" dirty="0">
                <a:latin typeface="Bookman Old Style" panose="02050604050505020204" pitchFamily="18" charset="0"/>
              </a:rPr>
              <a:t>il principio di </a:t>
            </a:r>
            <a:r>
              <a:rPr lang="it-IT" altLang="it-IT" b="1" i="1" dirty="0">
                <a:solidFill>
                  <a:srgbClr val="FF0000"/>
                </a:solidFill>
                <a:latin typeface="Bookman Old Style" panose="02050604050505020204" pitchFamily="18" charset="0"/>
              </a:rPr>
              <a:t>giustizia</a:t>
            </a:r>
            <a:r>
              <a:rPr lang="it-IT" altLang="it-IT" i="1" dirty="0">
                <a:latin typeface="Bookman Old Style" panose="02050604050505020204" pitchFamily="18" charset="0"/>
              </a:rPr>
              <a:t> </a:t>
            </a:r>
            <a:r>
              <a:rPr lang="it-IT" altLang="it-IT" i="1" dirty="0" smtClean="0">
                <a:latin typeface="Bookman Old Style" panose="02050604050505020204" pitchFamily="18" charset="0"/>
              </a:rPr>
              <a:t> </a:t>
            </a:r>
            <a:r>
              <a:rPr lang="it-IT" altLang="it-IT" i="1" dirty="0">
                <a:latin typeface="Bookman Old Style" panose="02050604050505020204" pitchFamily="18" charset="0"/>
              </a:rPr>
              <a:t>se si  trascura di offrire un progetto di cura efficace e proporzionato al miglioramento della malattia o della qualità di vita al paziente terminale o incapace o comunque fragile (abbandono terapeutico) </a:t>
            </a:r>
          </a:p>
          <a:p>
            <a:endParaRPr lang="it-IT" altLang="it-IT" i="1" dirty="0">
              <a:latin typeface="Bookman Old Style" panose="02050604050505020204" pitchFamily="18" charset="0"/>
            </a:endParaRPr>
          </a:p>
        </p:txBody>
      </p:sp>
      <p:pic>
        <p:nvPicPr>
          <p:cNvPr id="3074" name="Picture 2" descr="C:\Users\Utente\Desktop\1d9ec10b61dd0e6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96988"/>
            <a:ext cx="2232248" cy="2358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37820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egnaposto contenuto 2"/>
          <p:cNvSpPr>
            <a:spLocks noGrp="1"/>
          </p:cNvSpPr>
          <p:nvPr>
            <p:ph idx="1"/>
          </p:nvPr>
        </p:nvSpPr>
        <p:spPr>
          <a:xfrm>
            <a:off x="251520" y="2276872"/>
            <a:ext cx="8496944" cy="4248472"/>
          </a:xfrm>
        </p:spPr>
        <p:txBody>
          <a:bodyPr>
            <a:normAutofit fontScale="92500" lnSpcReduction="10000"/>
          </a:bodyPr>
          <a:lstStyle/>
          <a:p>
            <a:pPr>
              <a:buFontTx/>
              <a:buNone/>
            </a:pPr>
            <a:r>
              <a:rPr lang="it-IT" altLang="it-IT" sz="2800" dirty="0" smtClean="0">
                <a:solidFill>
                  <a:srgbClr val="0000CC"/>
                </a:solidFill>
              </a:rPr>
              <a:t>   </a:t>
            </a:r>
            <a:r>
              <a:rPr lang="it-IT" altLang="it-IT" sz="2600" dirty="0" smtClean="0"/>
              <a:t> </a:t>
            </a:r>
          </a:p>
          <a:p>
            <a:pPr>
              <a:buFont typeface="Wingdings" panose="05000000000000000000" pitchFamily="2" charset="2"/>
              <a:buChar char="q"/>
            </a:pPr>
            <a:r>
              <a:rPr lang="it-IT" altLang="it-IT" sz="2600" b="1" i="1" dirty="0" smtClean="0">
                <a:solidFill>
                  <a:srgbClr val="FF0000"/>
                </a:solidFill>
              </a:rPr>
              <a:t>sul piano tecnico professionale  </a:t>
            </a:r>
            <a:r>
              <a:rPr lang="it-IT" altLang="it-IT" sz="2600" i="1" dirty="0" smtClean="0"/>
              <a:t>si uniforma alle migliori pratiche clinico-assistenziali basate sulle prove di efficacia, sicurezza e appropriatezza   </a:t>
            </a:r>
          </a:p>
          <a:p>
            <a:pPr>
              <a:buFont typeface="Wingdings" panose="05000000000000000000" pitchFamily="2" charset="2"/>
              <a:buChar char="q"/>
            </a:pPr>
            <a:r>
              <a:rPr lang="it-IT" altLang="it-IT" sz="2600" b="1" i="1" dirty="0" smtClean="0">
                <a:solidFill>
                  <a:srgbClr val="FF0000"/>
                </a:solidFill>
              </a:rPr>
              <a:t>sul piano civile</a:t>
            </a:r>
            <a:r>
              <a:rPr lang="it-IT" altLang="it-IT" sz="2600" b="1" i="1" dirty="0" smtClean="0"/>
              <a:t> </a:t>
            </a:r>
            <a:r>
              <a:rPr lang="it-IT" altLang="it-IT" sz="2600" i="1" dirty="0" smtClean="0"/>
              <a:t>deve promuovere e trasferire nella relazione di cura il rispetto di tutti i diritti individuali protetti dalla nostra Costituzione </a:t>
            </a:r>
          </a:p>
          <a:p>
            <a:pPr>
              <a:buFont typeface="Wingdings" panose="05000000000000000000" pitchFamily="2" charset="2"/>
              <a:buChar char="q"/>
            </a:pPr>
            <a:r>
              <a:rPr lang="it-IT" altLang="it-IT" sz="2600" b="1" i="1" dirty="0" smtClean="0">
                <a:solidFill>
                  <a:srgbClr val="FF0000"/>
                </a:solidFill>
              </a:rPr>
              <a:t>sul piano etico  </a:t>
            </a:r>
            <a:r>
              <a:rPr lang="it-IT" altLang="it-IT" sz="2600" i="1" dirty="0" smtClean="0"/>
              <a:t>si rifà al rispetto   ispirato  ai grandi principi sanciti da varie autorevoli fonti che hanno segnato la storia della nostra deontologia, dal Codice di Norimberga alla Dichiarazione di Oviedo. </a:t>
            </a:r>
          </a:p>
          <a:p>
            <a:endParaRPr lang="it-IT" altLang="it-IT" sz="2600" dirty="0" smtClean="0"/>
          </a:p>
        </p:txBody>
      </p:sp>
      <p:sp>
        <p:nvSpPr>
          <p:cNvPr id="21506" name="Titolo 1"/>
          <p:cNvSpPr>
            <a:spLocks noGrp="1"/>
          </p:cNvSpPr>
          <p:nvPr>
            <p:ph type="title"/>
          </p:nvPr>
        </p:nvSpPr>
        <p:spPr>
          <a:xfrm>
            <a:off x="107504" y="116632"/>
            <a:ext cx="6624736" cy="2448272"/>
          </a:xfrm>
        </p:spPr>
        <p:txBody>
          <a:bodyPr>
            <a:normAutofit fontScale="90000"/>
          </a:bodyPr>
          <a:lstStyle/>
          <a:p>
            <a:r>
              <a:rPr lang="it-IT" altLang="it-IT" dirty="0" smtClean="0">
                <a:solidFill>
                  <a:srgbClr val="0000CC"/>
                </a:solidFill>
              </a:rPr>
              <a:t>     </a:t>
            </a:r>
            <a:br>
              <a:rPr lang="it-IT" altLang="it-IT" dirty="0" smtClean="0">
                <a:solidFill>
                  <a:srgbClr val="0000CC"/>
                </a:solidFill>
              </a:rPr>
            </a:br>
            <a:r>
              <a:rPr lang="it-IT" altLang="it-IT" sz="5400" dirty="0" smtClean="0"/>
              <a:t>:</a:t>
            </a:r>
            <a:br>
              <a:rPr lang="it-IT" altLang="it-IT" sz="5400" dirty="0" smtClean="0"/>
            </a:br>
            <a:r>
              <a:rPr lang="it-IT" altLang="it-IT" sz="5400" dirty="0"/>
              <a:t/>
            </a:r>
            <a:br>
              <a:rPr lang="it-IT" altLang="it-IT" sz="5400" dirty="0"/>
            </a:br>
            <a:r>
              <a:rPr lang="it-IT" altLang="it-IT" sz="5400" dirty="0" smtClean="0"/>
              <a:t/>
            </a:r>
            <a:br>
              <a:rPr lang="it-IT" altLang="it-IT" sz="5400" dirty="0" smtClean="0"/>
            </a:br>
            <a:r>
              <a:rPr lang="it-IT" altLang="it-IT" sz="5400" dirty="0"/>
              <a:t/>
            </a:r>
            <a:br>
              <a:rPr lang="it-IT" altLang="it-IT" sz="5400" dirty="0"/>
            </a:br>
            <a:r>
              <a:rPr lang="it-IT" altLang="it-IT" sz="5400" dirty="0"/>
              <a:t/>
            </a:r>
            <a:br>
              <a:rPr lang="it-IT" altLang="it-IT" sz="5400" dirty="0"/>
            </a:br>
            <a:r>
              <a:rPr lang="it-IT" altLang="it-IT" sz="5400" dirty="0" smtClean="0"/>
              <a:t/>
            </a:r>
            <a:br>
              <a:rPr lang="it-IT" altLang="it-IT" sz="5400" dirty="0" smtClean="0"/>
            </a:br>
            <a:r>
              <a:rPr lang="it-IT" altLang="it-IT" sz="5400" dirty="0"/>
              <a:t/>
            </a:r>
            <a:br>
              <a:rPr lang="it-IT" altLang="it-IT" sz="5400" dirty="0"/>
            </a:br>
            <a:r>
              <a:rPr lang="it-IT" altLang="it-IT" sz="5400" dirty="0" smtClean="0"/>
              <a:t/>
            </a:r>
            <a:br>
              <a:rPr lang="it-IT" altLang="it-IT" sz="5400" dirty="0" smtClean="0"/>
            </a:br>
            <a:r>
              <a:rPr lang="it-IT" altLang="it-IT" sz="5400" dirty="0"/>
              <a:t/>
            </a:r>
            <a:br>
              <a:rPr lang="it-IT" altLang="it-IT" sz="5400" dirty="0"/>
            </a:br>
            <a:r>
              <a:rPr lang="it-IT" altLang="it-IT" sz="5400" dirty="0" smtClean="0"/>
              <a:t/>
            </a:r>
            <a:br>
              <a:rPr lang="it-IT" altLang="it-IT" sz="5400" dirty="0" smtClean="0"/>
            </a:br>
            <a:r>
              <a:rPr lang="it-IT" altLang="it-IT" sz="5400" dirty="0" smtClean="0"/>
              <a:t/>
            </a:r>
            <a:br>
              <a:rPr lang="it-IT" altLang="it-IT" sz="5400" dirty="0" smtClean="0"/>
            </a:br>
            <a:r>
              <a:rPr lang="it-IT" altLang="it-IT" sz="5400" dirty="0"/>
              <a:t/>
            </a:r>
            <a:br>
              <a:rPr lang="it-IT" altLang="it-IT" sz="5400" dirty="0"/>
            </a:br>
            <a:r>
              <a:rPr lang="it-IT" altLang="it-IT" sz="5400" dirty="0" smtClean="0"/>
              <a:t/>
            </a:r>
            <a:br>
              <a:rPr lang="it-IT" altLang="it-IT" sz="5400" dirty="0" smtClean="0"/>
            </a:br>
            <a:r>
              <a:rPr lang="it-IT" altLang="it-IT" sz="4000" dirty="0" smtClean="0"/>
              <a:t>l’autonomia  del medico si colloca responsabilmente  </a:t>
            </a:r>
            <a:r>
              <a:rPr lang="it-IT" altLang="it-IT" sz="4000" dirty="0"/>
              <a:t>all'interno dei seguenti confini:</a:t>
            </a:r>
            <a:br>
              <a:rPr lang="it-IT" altLang="it-IT" sz="4000" dirty="0"/>
            </a:br>
            <a:endParaRPr lang="it-IT" altLang="it-IT" sz="4000" dirty="0" smtClean="0"/>
          </a:p>
        </p:txBody>
      </p:sp>
      <p:sp>
        <p:nvSpPr>
          <p:cNvPr id="2" name="Segnaposto piè di pagina 1"/>
          <p:cNvSpPr>
            <a:spLocks noGrp="1"/>
          </p:cNvSpPr>
          <p:nvPr>
            <p:ph type="ftr" sz="quarter" idx="12"/>
          </p:nvPr>
        </p:nvSpPr>
        <p:spPr/>
        <p:txBody>
          <a:bodyPr/>
          <a:lstStyle/>
          <a:p>
            <a:r>
              <a:rPr lang="it-IT" smtClean="0"/>
              <a:t>Maurizio Benato</a:t>
            </a:r>
            <a:endParaRPr lang="it-IT"/>
          </a:p>
        </p:txBody>
      </p:sp>
      <p:pic>
        <p:nvPicPr>
          <p:cNvPr id="2050" name="Picture 2" descr="C:\Users\Utente\Desktop\tra-scienza-e-coscienz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208" y="476672"/>
            <a:ext cx="253578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10950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07504" y="1916832"/>
            <a:ext cx="6192688" cy="4464496"/>
          </a:xfrm>
        </p:spPr>
        <p:txBody>
          <a:bodyPr>
            <a:normAutofit fontScale="92500" lnSpcReduction="20000"/>
          </a:bodyPr>
          <a:lstStyle/>
          <a:p>
            <a:endParaRPr lang="it-IT" dirty="0" smtClean="0"/>
          </a:p>
          <a:p>
            <a:endParaRPr lang="it-IT" dirty="0"/>
          </a:p>
          <a:p>
            <a:endParaRPr lang="it-IT" dirty="0"/>
          </a:p>
          <a:p>
            <a:pPr marL="0" indent="0">
              <a:buNone/>
            </a:pPr>
            <a:r>
              <a:rPr lang="it-IT" sz="4000" dirty="0"/>
              <a:t>Norme in materia di consenso informato e di disposizioni anticipate di trattamento</a:t>
            </a:r>
          </a:p>
          <a:p>
            <a:pPr marL="0" indent="0">
              <a:buNone/>
            </a:pPr>
            <a:endParaRPr lang="it-IT" dirty="0" smtClean="0"/>
          </a:p>
          <a:p>
            <a:pPr marL="0" indent="0">
              <a:buNone/>
            </a:pPr>
            <a:endParaRPr lang="it-IT" dirty="0"/>
          </a:p>
          <a:p>
            <a:pPr marL="0" indent="0">
              <a:buNone/>
            </a:pPr>
            <a:r>
              <a:rPr lang="it-IT" dirty="0" smtClean="0"/>
              <a:t>provvedimento da </a:t>
            </a:r>
            <a:r>
              <a:rPr lang="it-IT" dirty="0"/>
              <a:t>ordine e regole di dettaglio a quanto prassi, deontologia, documenti internazionali e giurisprudenza </a:t>
            </a:r>
            <a:r>
              <a:rPr lang="it-IT" dirty="0" smtClean="0"/>
              <a:t> avevano già stabilito su questo tema </a:t>
            </a:r>
            <a:r>
              <a:rPr lang="it-IT" dirty="0"/>
              <a:t/>
            </a:r>
            <a:br>
              <a:rPr lang="it-IT" dirty="0"/>
            </a:br>
            <a:endParaRPr lang="it-IT" dirty="0"/>
          </a:p>
          <a:p>
            <a:endParaRPr lang="it-IT" dirty="0"/>
          </a:p>
        </p:txBody>
      </p:sp>
      <p:sp>
        <p:nvSpPr>
          <p:cNvPr id="2" name="Titolo 1"/>
          <p:cNvSpPr>
            <a:spLocks noGrp="1"/>
          </p:cNvSpPr>
          <p:nvPr>
            <p:ph type="title"/>
          </p:nvPr>
        </p:nvSpPr>
        <p:spPr>
          <a:xfrm>
            <a:off x="251520" y="1484784"/>
            <a:ext cx="4608511" cy="1296144"/>
          </a:xfrm>
        </p:spPr>
        <p:txBody>
          <a:bodyPr>
            <a:normAutofit fontScale="90000"/>
          </a:bodyPr>
          <a:lstStyle/>
          <a:p>
            <a:r>
              <a:rPr lang="it-IT" dirty="0" smtClean="0"/>
              <a:t/>
            </a:r>
            <a:br>
              <a:rPr lang="it-IT" dirty="0" smtClean="0"/>
            </a:br>
            <a:r>
              <a:rPr lang="it-IT" dirty="0" smtClean="0"/>
              <a:t>LEGGE </a:t>
            </a:r>
            <a:r>
              <a:rPr lang="it-IT" dirty="0"/>
              <a:t>22 </a:t>
            </a:r>
            <a:r>
              <a:rPr lang="it-IT" dirty="0" smtClean="0"/>
              <a:t>Dicembre 2017 </a:t>
            </a:r>
            <a:br>
              <a:rPr lang="it-IT" dirty="0" smtClean="0"/>
            </a:br>
            <a:r>
              <a:rPr lang="it-IT" dirty="0"/>
              <a:t> </a:t>
            </a:r>
            <a:r>
              <a:rPr lang="it-IT" dirty="0" smtClean="0"/>
              <a:t>         n</a:t>
            </a:r>
            <a:r>
              <a:rPr lang="it-IT" dirty="0"/>
              <a:t>. 219</a:t>
            </a:r>
            <a:br>
              <a:rPr lang="it-IT" dirty="0"/>
            </a:br>
            <a:endParaRPr lang="it-IT"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pic>
        <p:nvPicPr>
          <p:cNvPr id="2050" name="Picture 2" descr="C:\Users\Utente\Desktop\192955015-43372717-c2f9-4067-8b39-d351503260f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17740" y="116632"/>
            <a:ext cx="4929668" cy="2016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40109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60848"/>
            <a:ext cx="8784976" cy="4392488"/>
          </a:xfrm>
        </p:spPr>
        <p:txBody>
          <a:bodyPr>
            <a:normAutofit lnSpcReduction="10000"/>
          </a:bodyPr>
          <a:lstStyle/>
          <a:p>
            <a:pPr marL="0" indent="0">
              <a:buNone/>
            </a:pPr>
            <a:r>
              <a:rPr lang="it-IT" dirty="0" smtClean="0"/>
              <a:t> </a:t>
            </a:r>
            <a:r>
              <a:rPr lang="it-IT" dirty="0"/>
              <a:t>l’autonomia del medico </a:t>
            </a:r>
            <a:r>
              <a:rPr lang="it-IT" dirty="0" smtClean="0"/>
              <a:t>è</a:t>
            </a:r>
            <a:r>
              <a:rPr lang="it-IT" b="1" dirty="0"/>
              <a:t> garanzia </a:t>
            </a:r>
            <a:r>
              <a:rPr lang="it-IT" dirty="0"/>
              <a:t>per il paziente che le valutazioni non siano </a:t>
            </a:r>
            <a:r>
              <a:rPr lang="it-IT" dirty="0" smtClean="0"/>
              <a:t>condizionate da </a:t>
            </a:r>
            <a:r>
              <a:rPr lang="it-IT" dirty="0"/>
              <a:t>fattori esterni, estranei al miglior interesse del paziente </a:t>
            </a:r>
            <a:r>
              <a:rPr lang="it-IT" dirty="0" smtClean="0"/>
              <a:t> …..  </a:t>
            </a:r>
            <a:r>
              <a:rPr lang="it-IT" dirty="0"/>
              <a:t>principio fondante della </a:t>
            </a:r>
            <a:r>
              <a:rPr lang="it-IT" dirty="0" smtClean="0"/>
              <a:t>medicina! </a:t>
            </a:r>
            <a:endParaRPr lang="it-IT" dirty="0"/>
          </a:p>
          <a:p>
            <a:pPr marL="0" indent="0">
              <a:buNone/>
            </a:pPr>
            <a:endParaRPr lang="it-IT" dirty="0" smtClean="0"/>
          </a:p>
          <a:p>
            <a:pPr marL="0" indent="0">
              <a:buNone/>
            </a:pPr>
            <a:endParaRPr lang="it-IT" dirty="0"/>
          </a:p>
          <a:p>
            <a:pPr marL="0" indent="0">
              <a:buNone/>
            </a:pPr>
            <a:r>
              <a:rPr lang="it-IT" dirty="0" smtClean="0"/>
              <a:t>se </a:t>
            </a:r>
            <a:r>
              <a:rPr lang="it-IT" dirty="0"/>
              <a:t>le </a:t>
            </a:r>
            <a:r>
              <a:rPr lang="it-IT" dirty="0" smtClean="0"/>
              <a:t>DAT </a:t>
            </a:r>
            <a:r>
              <a:rPr lang="it-IT" dirty="0"/>
              <a:t>sono </a:t>
            </a:r>
            <a:r>
              <a:rPr lang="it-IT" b="1" dirty="0"/>
              <a:t>vincolanti</a:t>
            </a:r>
            <a:r>
              <a:rPr lang="it-IT" dirty="0"/>
              <a:t>, l’autonomia del medico è </a:t>
            </a:r>
            <a:r>
              <a:rPr lang="it-IT" b="1" dirty="0" smtClean="0"/>
              <a:t>compromessa</a:t>
            </a:r>
          </a:p>
          <a:p>
            <a:pPr marL="0" indent="0">
              <a:buNone/>
            </a:pPr>
            <a:r>
              <a:rPr lang="it-IT" b="1" dirty="0" smtClean="0"/>
              <a:t>Non si profila </a:t>
            </a:r>
            <a:r>
              <a:rPr lang="it-IT" dirty="0" smtClean="0"/>
              <a:t> </a:t>
            </a:r>
            <a:r>
              <a:rPr lang="it-IT" dirty="0"/>
              <a:t>il rischio che il diritto alla salute, «fondamentale diritto </a:t>
            </a:r>
            <a:r>
              <a:rPr lang="it-IT" dirty="0" smtClean="0"/>
              <a:t>dell’individuo e </a:t>
            </a:r>
            <a:r>
              <a:rPr lang="it-IT" dirty="0"/>
              <a:t>interesse della collettività» (art. 32 </a:t>
            </a:r>
            <a:r>
              <a:rPr lang="it-IT" dirty="0" err="1"/>
              <a:t>Cost</a:t>
            </a:r>
            <a:r>
              <a:rPr lang="it-IT" dirty="0" smtClean="0"/>
              <a:t>.)  sia  				</a:t>
            </a:r>
            <a:r>
              <a:rPr lang="it-IT" b="1" dirty="0" smtClean="0"/>
              <a:t>ridimensionato ?</a:t>
            </a:r>
          </a:p>
          <a:p>
            <a:pPr marL="0" indent="0">
              <a:buNone/>
            </a:pPr>
            <a:r>
              <a:rPr lang="it-IT" sz="2400" b="1" dirty="0" smtClean="0"/>
              <a:t>le </a:t>
            </a:r>
            <a:r>
              <a:rPr lang="it-IT" sz="2400" b="1" dirty="0" smtClean="0"/>
              <a:t>DAT </a:t>
            </a:r>
            <a:r>
              <a:rPr lang="it-IT" sz="2400" b="1" dirty="0"/>
              <a:t>pongono il problema del rispetto reciproco delle due </a:t>
            </a:r>
            <a:r>
              <a:rPr lang="it-IT" sz="2400" b="1" dirty="0" smtClean="0"/>
              <a:t>autonomie dove   medico e paziente  sono entrambi «attori</a:t>
            </a:r>
            <a:r>
              <a:rPr lang="it-IT" sz="2400" b="1" dirty="0"/>
              <a:t>» del processo </a:t>
            </a:r>
            <a:r>
              <a:rPr lang="it-IT" sz="2400" b="1" dirty="0" smtClean="0"/>
              <a:t>decisionale di </a:t>
            </a:r>
            <a:r>
              <a:rPr lang="it-IT" sz="2400" b="1" dirty="0" smtClean="0"/>
              <a:t>fine vita   </a:t>
            </a:r>
            <a:endParaRPr lang="it-IT" sz="2400" b="1" dirty="0"/>
          </a:p>
          <a:p>
            <a:pPr marL="0" indent="0">
              <a:buNone/>
            </a:pPr>
            <a:endParaRPr lang="it-IT" dirty="0"/>
          </a:p>
        </p:txBody>
      </p:sp>
      <p:sp>
        <p:nvSpPr>
          <p:cNvPr id="2" name="Titolo 1"/>
          <p:cNvSpPr>
            <a:spLocks noGrp="1"/>
          </p:cNvSpPr>
          <p:nvPr>
            <p:ph type="title"/>
          </p:nvPr>
        </p:nvSpPr>
        <p:spPr>
          <a:xfrm>
            <a:off x="107504" y="116633"/>
            <a:ext cx="6696744" cy="1944216"/>
          </a:xfrm>
        </p:spPr>
        <p:txBody>
          <a:bodyPr>
            <a:noAutofit/>
          </a:bodyPr>
          <a:lstStyle/>
          <a:p>
            <a:pPr fontAlgn="base"/>
            <a:r>
              <a:rPr lang="it-IT" sz="2800" b="1" i="1" dirty="0" smtClean="0"/>
              <a:t/>
            </a:r>
            <a:br>
              <a:rPr lang="it-IT" sz="2800" b="1" i="1" dirty="0" smtClean="0"/>
            </a:br>
            <a:r>
              <a:rPr lang="it-IT" sz="2800" b="1" i="1" dirty="0"/>
              <a:t/>
            </a:r>
            <a:br>
              <a:rPr lang="it-IT" sz="2800" b="1" i="1" dirty="0"/>
            </a:br>
            <a:r>
              <a:rPr lang="it-IT" sz="2800" b="1" i="1" dirty="0" smtClean="0"/>
              <a:t/>
            </a:r>
            <a:br>
              <a:rPr lang="it-IT" sz="2800" b="1" i="1" dirty="0" smtClean="0"/>
            </a:br>
            <a:r>
              <a:rPr lang="it-IT" sz="2800" b="1" i="1" dirty="0"/>
              <a:t/>
            </a:r>
            <a:br>
              <a:rPr lang="it-IT" sz="2800" b="1" i="1" dirty="0"/>
            </a:br>
            <a:r>
              <a:rPr lang="it-IT" sz="2800" b="1" i="1" dirty="0" smtClean="0"/>
              <a:t/>
            </a:r>
            <a:br>
              <a:rPr lang="it-IT" sz="2800" b="1" i="1" dirty="0" smtClean="0"/>
            </a:br>
            <a:r>
              <a:rPr lang="it-IT" sz="2800" b="1" i="1" dirty="0" smtClean="0"/>
              <a:t> Quale </a:t>
            </a:r>
            <a:r>
              <a:rPr lang="it-IT" sz="2400" b="1" i="1" dirty="0" smtClean="0"/>
              <a:t>esercizio </a:t>
            </a:r>
            <a:r>
              <a:rPr lang="it-IT" sz="2400" b="1" i="1" dirty="0"/>
              <a:t>delle </a:t>
            </a:r>
            <a:r>
              <a:rPr lang="it-IT" sz="2400" b="1" i="1" dirty="0" smtClean="0"/>
              <a:t>autonomie ? </a:t>
            </a:r>
            <a:r>
              <a:rPr lang="it-IT" sz="2400" b="1" i="1" dirty="0"/>
              <a:t>: autonomia senza limiti del paziente </a:t>
            </a:r>
            <a:r>
              <a:rPr lang="it-IT" sz="2400" b="1" i="1" dirty="0" smtClean="0"/>
              <a:t>?  … dal  </a:t>
            </a:r>
            <a:r>
              <a:rPr lang="it-IT" sz="2400" b="1" i="1" dirty="0" err="1"/>
              <a:t>bonum</a:t>
            </a:r>
            <a:r>
              <a:rPr lang="it-IT" sz="2400" b="1" i="1" dirty="0"/>
              <a:t> </a:t>
            </a:r>
            <a:r>
              <a:rPr lang="it-IT" sz="2400" b="1" i="1" dirty="0" err="1"/>
              <a:t>aegroti</a:t>
            </a:r>
            <a:r>
              <a:rPr lang="it-IT" sz="2400" b="1" i="1" dirty="0"/>
              <a:t> </a:t>
            </a:r>
            <a:r>
              <a:rPr lang="it-IT" sz="2400" b="1" i="1" dirty="0" smtClean="0"/>
              <a:t>alla  </a:t>
            </a:r>
            <a:r>
              <a:rPr lang="it-IT" sz="2400" b="1" i="1" dirty="0" err="1"/>
              <a:t>voluntas</a:t>
            </a:r>
            <a:r>
              <a:rPr lang="it-IT" sz="2400" b="1" i="1" dirty="0"/>
              <a:t> </a:t>
            </a:r>
            <a:r>
              <a:rPr lang="it-IT" sz="2400" b="1" i="1" dirty="0" err="1"/>
              <a:t>aegroti</a:t>
            </a:r>
            <a:r>
              <a:rPr lang="it-IT" sz="2400" b="1" i="1" dirty="0"/>
              <a:t> ?</a:t>
            </a:r>
            <a:br>
              <a:rPr lang="it-IT" sz="2400" b="1" i="1" dirty="0"/>
            </a:br>
            <a:endParaRPr lang="it-IT" sz="2400" dirty="0"/>
          </a:p>
        </p:txBody>
      </p:sp>
      <p:sp>
        <p:nvSpPr>
          <p:cNvPr id="4" name="Segnaposto piè di pagina 3"/>
          <p:cNvSpPr>
            <a:spLocks noGrp="1"/>
          </p:cNvSpPr>
          <p:nvPr>
            <p:ph type="ftr" sz="quarter" idx="12"/>
          </p:nvPr>
        </p:nvSpPr>
        <p:spPr/>
        <p:txBody>
          <a:bodyPr/>
          <a:lstStyle/>
          <a:p>
            <a:r>
              <a:rPr lang="it-IT" dirty="0" smtClean="0"/>
              <a:t>Maurizio Benato</a:t>
            </a:r>
            <a:endParaRPr lang="it-IT" dirty="0"/>
          </a:p>
        </p:txBody>
      </p:sp>
      <p:pic>
        <p:nvPicPr>
          <p:cNvPr id="12290" name="Picture 2" descr="C:\Users\Utente\Desktop\diritto-autodeterminazionelasciateci-scegliere-672x37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6256" y="347726"/>
            <a:ext cx="2047875" cy="1133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3570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116632"/>
            <a:ext cx="5445125" cy="3785652"/>
          </a:xfrm>
          <a:prstGeom prst="rect">
            <a:avLst/>
          </a:prstGeom>
          <a:noFill/>
        </p:spPr>
        <p:txBody>
          <a:bodyPr wrap="square" rtlCol="0">
            <a:spAutoFit/>
          </a:bodyPr>
          <a:lstStyle/>
          <a:p>
            <a:r>
              <a:rPr lang="it-IT" sz="2400" b="1" dirty="0" smtClean="0"/>
              <a:t> l’autonomia del </a:t>
            </a:r>
            <a:r>
              <a:rPr lang="it-IT" sz="2400" b="1" dirty="0"/>
              <a:t>paziente è </a:t>
            </a:r>
            <a:r>
              <a:rPr lang="it-IT" sz="2400" b="1" dirty="0" smtClean="0"/>
              <a:t>oggi   considerata  un </a:t>
            </a:r>
            <a:r>
              <a:rPr lang="it-IT" sz="2400" b="1" dirty="0"/>
              <a:t>principio supremo </a:t>
            </a:r>
            <a:r>
              <a:rPr lang="it-IT" sz="2400" b="1" dirty="0" smtClean="0"/>
              <a:t>ovvero </a:t>
            </a:r>
            <a:r>
              <a:rPr lang="it-IT" sz="2400" b="1" dirty="0"/>
              <a:t>il criterio decisivo per valutare le </a:t>
            </a:r>
            <a:r>
              <a:rPr lang="it-IT" sz="2400" b="1" dirty="0" smtClean="0"/>
              <a:t>proprie scelte </a:t>
            </a:r>
            <a:r>
              <a:rPr lang="it-IT" sz="2400" b="1" dirty="0" smtClean="0"/>
              <a:t>morali. E’ anche  giuridicamente garantita  </a:t>
            </a:r>
            <a:r>
              <a:rPr lang="it-IT" sz="2400" b="1" dirty="0"/>
              <a:t>mediante istituti diversi: il consenso informato</a:t>
            </a:r>
            <a:r>
              <a:rPr lang="it-IT" sz="2400" b="1" dirty="0" smtClean="0"/>
              <a:t>,</a:t>
            </a:r>
            <a:r>
              <a:rPr lang="it-IT" sz="2400" b="1" dirty="0"/>
              <a:t> </a:t>
            </a:r>
            <a:r>
              <a:rPr lang="it-IT" sz="2400" b="1" dirty="0" smtClean="0"/>
              <a:t>le DAT, </a:t>
            </a:r>
            <a:r>
              <a:rPr lang="it-IT" sz="2400" b="1" dirty="0"/>
              <a:t>la documentazione clinica, la riservatezza del paziente</a:t>
            </a:r>
            <a:r>
              <a:rPr lang="it-IT" sz="2400" b="1" dirty="0" smtClean="0"/>
              <a:t>, </a:t>
            </a:r>
            <a:r>
              <a:rPr lang="it-IT" sz="2400" b="1" dirty="0" err="1" smtClean="0"/>
              <a:t>etc</a:t>
            </a:r>
            <a:r>
              <a:rPr lang="it-IT" sz="2400" b="1" dirty="0" smtClean="0"/>
              <a:t>… </a:t>
            </a:r>
            <a:r>
              <a:rPr lang="it-IT" sz="2400" b="1" dirty="0" err="1" smtClean="0"/>
              <a:t>etc</a:t>
            </a:r>
            <a:r>
              <a:rPr lang="it-IT" sz="2400" b="1" dirty="0" smtClean="0"/>
              <a:t>  </a:t>
            </a:r>
            <a:endParaRPr lang="it-IT" sz="2400" b="1" dirty="0"/>
          </a:p>
          <a:p>
            <a:r>
              <a:rPr lang="it-IT" sz="2400" b="1" dirty="0" smtClean="0"/>
              <a:t> </a:t>
            </a:r>
            <a:endParaRPr lang="it-IT" sz="2400" b="1" dirty="0"/>
          </a:p>
        </p:txBody>
      </p:sp>
      <p:sp>
        <p:nvSpPr>
          <p:cNvPr id="7" name="CasellaDiTesto 6"/>
          <p:cNvSpPr txBox="1"/>
          <p:nvPr/>
        </p:nvSpPr>
        <p:spPr>
          <a:xfrm>
            <a:off x="0" y="3429000"/>
            <a:ext cx="8820472" cy="3385542"/>
          </a:xfrm>
          <a:prstGeom prst="rect">
            <a:avLst/>
          </a:prstGeom>
          <a:noFill/>
        </p:spPr>
        <p:txBody>
          <a:bodyPr wrap="square" rtlCol="0">
            <a:spAutoFit/>
          </a:bodyPr>
          <a:lstStyle/>
          <a:p>
            <a:pPr marL="285750" indent="-285750">
              <a:buFont typeface="Wingdings" panose="05000000000000000000" pitchFamily="2" charset="2"/>
              <a:buChar char="q"/>
            </a:pPr>
            <a:r>
              <a:rPr lang="it-IT" sz="2800" i="1" dirty="0"/>
              <a:t>si può confondere l’autonomia del paziente con la somma di questi istituti</a:t>
            </a:r>
            <a:r>
              <a:rPr lang="it-IT" sz="2800" i="1" dirty="0" smtClean="0"/>
              <a:t>?</a:t>
            </a:r>
          </a:p>
          <a:p>
            <a:endParaRPr lang="it-IT" sz="2800" i="1" dirty="0"/>
          </a:p>
          <a:p>
            <a:r>
              <a:rPr lang="it-IT" sz="2800" i="1" dirty="0" smtClean="0"/>
              <a:t>L’autonomia </a:t>
            </a:r>
            <a:r>
              <a:rPr lang="it-IT" sz="2800" i="1" dirty="0"/>
              <a:t>del paziente non </a:t>
            </a:r>
            <a:r>
              <a:rPr lang="it-IT" sz="2800" i="1" dirty="0" smtClean="0"/>
              <a:t>può </a:t>
            </a:r>
            <a:r>
              <a:rPr lang="it-IT" sz="2800" i="1" dirty="0"/>
              <a:t>essere  una sommatoria di diritti o prerogative giuridiche, è un bene solo  se è   capace di stabilire con il medico una relazione che non smette  mai di essere asimmetrica !</a:t>
            </a:r>
          </a:p>
          <a:p>
            <a:endParaRPr lang="it-IT" dirty="0"/>
          </a:p>
        </p:txBody>
      </p:sp>
      <p:pic>
        <p:nvPicPr>
          <p:cNvPr id="5" name="Picture 2" descr="C:\Users\Utente\Desktop\decisione-consulenza-periz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476672"/>
            <a:ext cx="2908349" cy="2307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86006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2"/>
          </p:nvPr>
        </p:nvSpPr>
        <p:spPr/>
        <p:txBody>
          <a:bodyPr/>
          <a:lstStyle/>
          <a:p>
            <a:r>
              <a:rPr lang="it-IT" smtClean="0"/>
              <a:t>Maurizio Benato</a:t>
            </a:r>
            <a:endParaRPr lang="it-IT"/>
          </a:p>
        </p:txBody>
      </p:sp>
      <p:sp>
        <p:nvSpPr>
          <p:cNvPr id="3" name="Rettangolo 2"/>
          <p:cNvSpPr/>
          <p:nvPr/>
        </p:nvSpPr>
        <p:spPr>
          <a:xfrm>
            <a:off x="539552" y="1484784"/>
            <a:ext cx="7704856" cy="3693319"/>
          </a:xfrm>
          <a:prstGeom prst="rect">
            <a:avLst/>
          </a:prstGeom>
        </p:spPr>
        <p:txBody>
          <a:bodyPr wrap="square">
            <a:spAutoFit/>
          </a:bodyPr>
          <a:lstStyle/>
          <a:p>
            <a:r>
              <a:rPr lang="en-US" dirty="0" err="1" smtClean="0"/>
              <a:t>C’e</a:t>
            </a:r>
            <a:r>
              <a:rPr lang="en-US" dirty="0" smtClean="0"/>
              <a:t>’   …… </a:t>
            </a:r>
            <a:r>
              <a:rPr lang="en-US" i="1" dirty="0" err="1"/>
              <a:t>il</a:t>
            </a:r>
            <a:r>
              <a:rPr lang="en-US" i="1" dirty="0"/>
              <a:t> </a:t>
            </a:r>
            <a:r>
              <a:rPr lang="en-US" i="1" dirty="0" err="1"/>
              <a:t>consolidarsi</a:t>
            </a:r>
            <a:r>
              <a:rPr lang="en-US" i="1" dirty="0"/>
              <a:t> di un </a:t>
            </a:r>
            <a:r>
              <a:rPr lang="en-US" i="1" dirty="0" err="1"/>
              <a:t>nuovo</a:t>
            </a:r>
            <a:r>
              <a:rPr lang="en-US" i="1" dirty="0"/>
              <a:t> </a:t>
            </a:r>
            <a:r>
              <a:rPr lang="en-US" i="1" dirty="0" err="1" smtClean="0"/>
              <a:t>paradigma</a:t>
            </a:r>
            <a:r>
              <a:rPr lang="en-US" i="1" dirty="0" smtClean="0"/>
              <a:t> </a:t>
            </a:r>
            <a:r>
              <a:rPr lang="en-US" i="1" dirty="0" err="1"/>
              <a:t>bioetico</a:t>
            </a:r>
            <a:r>
              <a:rPr lang="en-US" i="1" dirty="0"/>
              <a:t>, </a:t>
            </a:r>
            <a:r>
              <a:rPr lang="en-US" i="1" dirty="0" err="1"/>
              <a:t>destinato</a:t>
            </a:r>
            <a:r>
              <a:rPr lang="en-US" i="1" dirty="0"/>
              <a:t> a </a:t>
            </a:r>
            <a:r>
              <a:rPr lang="en-US" i="1" dirty="0" err="1"/>
              <a:t>prendere</a:t>
            </a:r>
            <a:r>
              <a:rPr lang="en-US" i="1" dirty="0"/>
              <a:t> </a:t>
            </a:r>
            <a:r>
              <a:rPr lang="en-US" i="1" dirty="0" err="1" smtClean="0"/>
              <a:t>definitivamente</a:t>
            </a:r>
            <a:r>
              <a:rPr lang="en-US" i="1" dirty="0" smtClean="0"/>
              <a:t> </a:t>
            </a:r>
            <a:r>
              <a:rPr lang="en-US" i="1" dirty="0" err="1"/>
              <a:t>il</a:t>
            </a:r>
            <a:r>
              <a:rPr lang="en-US" i="1" dirty="0"/>
              <a:t> </a:t>
            </a:r>
            <a:r>
              <a:rPr lang="en-US" i="1" dirty="0" err="1"/>
              <a:t>posto</a:t>
            </a:r>
            <a:r>
              <a:rPr lang="en-US" i="1" dirty="0"/>
              <a:t> del </a:t>
            </a:r>
            <a:r>
              <a:rPr lang="en-US" i="1" dirty="0" err="1"/>
              <a:t>paradigma</a:t>
            </a:r>
            <a:r>
              <a:rPr lang="en-US" i="1" dirty="0"/>
              <a:t> </a:t>
            </a:r>
            <a:r>
              <a:rPr lang="en-US" i="1" dirty="0" err="1"/>
              <a:t>ippocratico</a:t>
            </a:r>
            <a:r>
              <a:rPr lang="en-US" i="1" dirty="0"/>
              <a:t> </a:t>
            </a:r>
            <a:r>
              <a:rPr lang="en-US" i="1" dirty="0" err="1" smtClean="0"/>
              <a:t>tradizionale</a:t>
            </a:r>
            <a:r>
              <a:rPr lang="en-US" i="1" dirty="0"/>
              <a:t>. </a:t>
            </a:r>
            <a:r>
              <a:rPr lang="en-US" i="1" dirty="0" smtClean="0"/>
              <a:t>….  </a:t>
            </a:r>
            <a:r>
              <a:rPr lang="en-US" i="1" dirty="0" err="1"/>
              <a:t>ripudia</a:t>
            </a:r>
            <a:r>
              <a:rPr lang="en-US" i="1" dirty="0"/>
              <a:t> la </a:t>
            </a:r>
            <a:r>
              <a:rPr lang="en-US" i="1" dirty="0" err="1"/>
              <a:t>medicina</a:t>
            </a:r>
            <a:r>
              <a:rPr lang="en-US" i="1" dirty="0"/>
              <a:t> </a:t>
            </a:r>
            <a:r>
              <a:rPr lang="en-US" i="1" dirty="0" err="1" smtClean="0"/>
              <a:t>paternalistica</a:t>
            </a:r>
            <a:r>
              <a:rPr lang="en-US" i="1" dirty="0"/>
              <a:t>, </a:t>
            </a:r>
            <a:r>
              <a:rPr lang="en-US" i="1" dirty="0" err="1"/>
              <a:t>naturalistica</a:t>
            </a:r>
            <a:r>
              <a:rPr lang="en-US" i="1" dirty="0"/>
              <a:t>, </a:t>
            </a:r>
            <a:r>
              <a:rPr lang="en-US" i="1" dirty="0" err="1"/>
              <a:t>quella</a:t>
            </a:r>
            <a:r>
              <a:rPr lang="en-US" i="1" dirty="0"/>
              <a:t> </a:t>
            </a:r>
            <a:r>
              <a:rPr lang="en-US" i="1" dirty="0" err="1"/>
              <a:t>fondata</a:t>
            </a:r>
            <a:r>
              <a:rPr lang="en-US" i="1" dirty="0"/>
              <a:t> </a:t>
            </a:r>
            <a:r>
              <a:rPr lang="en-US" i="1" dirty="0" err="1" smtClean="0"/>
              <a:t>sull’idea</a:t>
            </a:r>
            <a:r>
              <a:rPr lang="en-US" i="1" dirty="0" smtClean="0"/>
              <a:t> </a:t>
            </a:r>
            <a:r>
              <a:rPr lang="en-US" i="1" dirty="0" err="1"/>
              <a:t>che</a:t>
            </a:r>
            <a:r>
              <a:rPr lang="en-US" i="1" dirty="0"/>
              <a:t> la </a:t>
            </a:r>
            <a:r>
              <a:rPr lang="en-US" i="1" dirty="0" err="1"/>
              <a:t>malattia</a:t>
            </a:r>
            <a:r>
              <a:rPr lang="en-US" i="1" dirty="0"/>
              <a:t> </a:t>
            </a:r>
            <a:r>
              <a:rPr lang="en-US" i="1" dirty="0" err="1"/>
              <a:t>derivi</a:t>
            </a:r>
            <a:r>
              <a:rPr lang="en-US" i="1" dirty="0"/>
              <a:t> da </a:t>
            </a:r>
            <a:r>
              <a:rPr lang="en-US" i="1" dirty="0" err="1"/>
              <a:t>un’alterazione</a:t>
            </a:r>
            <a:r>
              <a:rPr lang="en-US" i="1" dirty="0"/>
              <a:t> </a:t>
            </a:r>
            <a:r>
              <a:rPr lang="en-US" i="1" dirty="0" smtClean="0"/>
              <a:t>degli </a:t>
            </a:r>
            <a:r>
              <a:rPr lang="en-US" i="1" dirty="0" err="1"/>
              <a:t>equilibri</a:t>
            </a:r>
            <a:r>
              <a:rPr lang="en-US" i="1" dirty="0"/>
              <a:t> </a:t>
            </a:r>
            <a:r>
              <a:rPr lang="en-US" i="1" dirty="0" err="1"/>
              <a:t>naturali</a:t>
            </a:r>
            <a:r>
              <a:rPr lang="en-US" i="1" dirty="0"/>
              <a:t>, </a:t>
            </a:r>
            <a:r>
              <a:rPr lang="en-US" i="1" dirty="0" err="1"/>
              <a:t>che</a:t>
            </a:r>
            <a:r>
              <a:rPr lang="en-US" i="1" dirty="0"/>
              <a:t> </a:t>
            </a:r>
            <a:r>
              <a:rPr lang="en-US" i="1" dirty="0" err="1"/>
              <a:t>il</a:t>
            </a:r>
            <a:r>
              <a:rPr lang="en-US" i="1" dirty="0"/>
              <a:t> medico, </a:t>
            </a:r>
            <a:r>
              <a:rPr lang="en-US" i="1" dirty="0" err="1"/>
              <a:t>rispondendo</a:t>
            </a:r>
            <a:r>
              <a:rPr lang="en-US" i="1" dirty="0"/>
              <a:t> </a:t>
            </a:r>
            <a:r>
              <a:rPr lang="en-US" i="1" dirty="0" err="1"/>
              <a:t>alla</a:t>
            </a:r>
            <a:r>
              <a:rPr lang="en-US" i="1" dirty="0"/>
              <a:t> </a:t>
            </a:r>
            <a:r>
              <a:rPr lang="en-US" i="1" dirty="0" err="1"/>
              <a:t>domanda</a:t>
            </a:r>
            <a:r>
              <a:rPr lang="en-US" i="1" dirty="0"/>
              <a:t> di </a:t>
            </a:r>
            <a:r>
              <a:rPr lang="en-US" i="1" dirty="0" err="1"/>
              <a:t>guarigione</a:t>
            </a:r>
            <a:r>
              <a:rPr lang="en-US" i="1" dirty="0"/>
              <a:t> del </a:t>
            </a:r>
            <a:r>
              <a:rPr lang="en-US" i="1" dirty="0" err="1"/>
              <a:t>paziente</a:t>
            </a:r>
            <a:r>
              <a:rPr lang="en-US" i="1" dirty="0"/>
              <a:t>, </a:t>
            </a:r>
            <a:r>
              <a:rPr lang="en-US" i="1" dirty="0" err="1"/>
              <a:t>sarebbe</a:t>
            </a:r>
            <a:r>
              <a:rPr lang="en-US" i="1" dirty="0"/>
              <a:t> </a:t>
            </a:r>
            <a:r>
              <a:rPr lang="en-US" i="1" dirty="0" err="1"/>
              <a:t>chiamato</a:t>
            </a:r>
            <a:r>
              <a:rPr lang="en-US" i="1" dirty="0"/>
              <a:t> </a:t>
            </a:r>
            <a:r>
              <a:rPr lang="en-US" i="1" dirty="0" err="1"/>
              <a:t>oggettivamente</a:t>
            </a:r>
            <a:r>
              <a:rPr lang="en-US" i="1" dirty="0"/>
              <a:t> a </a:t>
            </a:r>
            <a:r>
              <a:rPr lang="en-US" i="1" dirty="0" err="1"/>
              <a:t>ripristinare</a:t>
            </a:r>
            <a:r>
              <a:rPr lang="en-US" i="1" dirty="0"/>
              <a:t>. </a:t>
            </a:r>
            <a:r>
              <a:rPr lang="en-US" i="1" dirty="0" smtClean="0"/>
              <a:t>….</a:t>
            </a:r>
          </a:p>
          <a:p>
            <a:endParaRPr lang="en-US" dirty="0"/>
          </a:p>
          <a:p>
            <a:r>
              <a:rPr lang="en-US" dirty="0" smtClean="0"/>
              <a:t>….</a:t>
            </a:r>
            <a:r>
              <a:rPr lang="en-US" i="1" dirty="0" err="1" smtClean="0"/>
              <a:t>apre</a:t>
            </a:r>
            <a:r>
              <a:rPr lang="en-US" i="1" dirty="0" smtClean="0"/>
              <a:t> </a:t>
            </a:r>
            <a:r>
              <a:rPr lang="en-US" i="1" dirty="0"/>
              <a:t>la </a:t>
            </a:r>
            <a:r>
              <a:rPr lang="en-US" i="1" dirty="0" err="1"/>
              <a:t>strada</a:t>
            </a:r>
            <a:r>
              <a:rPr lang="en-US" i="1" dirty="0"/>
              <a:t> ad </a:t>
            </a:r>
            <a:r>
              <a:rPr lang="en-US" i="1" dirty="0" err="1"/>
              <a:t>una</a:t>
            </a:r>
            <a:r>
              <a:rPr lang="en-US" i="1" dirty="0"/>
              <a:t> </a:t>
            </a:r>
            <a:r>
              <a:rPr lang="en-US" i="1" dirty="0" err="1"/>
              <a:t>medicina</a:t>
            </a:r>
            <a:r>
              <a:rPr lang="en-US" i="1" dirty="0"/>
              <a:t> post-</a:t>
            </a:r>
            <a:r>
              <a:rPr lang="en-US" i="1" dirty="0" err="1"/>
              <a:t>classica</a:t>
            </a:r>
            <a:r>
              <a:rPr lang="en-US" i="1" dirty="0"/>
              <a:t>, </a:t>
            </a:r>
            <a:r>
              <a:rPr lang="en-US" i="1" dirty="0" smtClean="0"/>
              <a:t>post-</a:t>
            </a:r>
            <a:r>
              <a:rPr lang="en-US" i="1" dirty="0" err="1" smtClean="0"/>
              <a:t>ippocratica</a:t>
            </a:r>
            <a:r>
              <a:rPr lang="en-US" i="1" dirty="0"/>
              <a:t>, anti-</a:t>
            </a:r>
            <a:r>
              <a:rPr lang="en-US" i="1" dirty="0" err="1"/>
              <a:t>paternalistica</a:t>
            </a:r>
            <a:r>
              <a:rPr lang="en-US" i="1" dirty="0"/>
              <a:t>, </a:t>
            </a:r>
            <a:r>
              <a:rPr lang="en-US" i="1" dirty="0" err="1"/>
              <a:t>che</a:t>
            </a:r>
            <a:r>
              <a:rPr lang="en-US" i="1" dirty="0"/>
              <a:t> </a:t>
            </a:r>
            <a:r>
              <a:rPr lang="en-US" i="1" dirty="0" err="1"/>
              <a:t>vede</a:t>
            </a:r>
            <a:r>
              <a:rPr lang="en-US" i="1" dirty="0"/>
              <a:t> </a:t>
            </a:r>
            <a:r>
              <a:rPr lang="en-US" i="1" dirty="0" err="1"/>
              <a:t>nel</a:t>
            </a:r>
            <a:r>
              <a:rPr lang="en-US" i="1" dirty="0"/>
              <a:t> medico non </a:t>
            </a:r>
            <a:r>
              <a:rPr lang="en-US" i="1" dirty="0" err="1"/>
              <a:t>necessariamente</a:t>
            </a:r>
            <a:r>
              <a:rPr lang="en-US" i="1" dirty="0"/>
              <a:t> un </a:t>
            </a:r>
            <a:r>
              <a:rPr lang="en-US" i="1" dirty="0" err="1"/>
              <a:t>terapeuta</a:t>
            </a:r>
            <a:r>
              <a:rPr lang="en-US" i="1" dirty="0"/>
              <a:t>, ma </a:t>
            </a:r>
            <a:r>
              <a:rPr lang="en-US" i="1" dirty="0" err="1"/>
              <a:t>colui</a:t>
            </a:r>
            <a:r>
              <a:rPr lang="en-US" i="1" dirty="0"/>
              <a:t> </a:t>
            </a:r>
            <a:r>
              <a:rPr lang="en-US" i="1" dirty="0" err="1" smtClean="0"/>
              <a:t>che</a:t>
            </a:r>
            <a:r>
              <a:rPr lang="en-US" i="1" dirty="0" smtClean="0"/>
              <a:t> </a:t>
            </a:r>
            <a:r>
              <a:rPr lang="en-US" i="1" dirty="0"/>
              <a:t>ha le </a:t>
            </a:r>
            <a:r>
              <a:rPr lang="en-US" i="1" dirty="0" err="1"/>
              <a:t>conoscenze</a:t>
            </a:r>
            <a:r>
              <a:rPr lang="en-US" i="1" dirty="0"/>
              <a:t> e le </a:t>
            </a:r>
            <a:r>
              <a:rPr lang="en-US" i="1" dirty="0" err="1"/>
              <a:t>competenze</a:t>
            </a:r>
            <a:r>
              <a:rPr lang="en-US" i="1" dirty="0"/>
              <a:t> (</a:t>
            </a:r>
            <a:r>
              <a:rPr lang="en-US" i="1" dirty="0" err="1"/>
              <a:t>terapeutiche</a:t>
            </a:r>
            <a:r>
              <a:rPr lang="en-US" i="1" dirty="0"/>
              <a:t> o no, </a:t>
            </a:r>
            <a:r>
              <a:rPr lang="en-US" i="1" dirty="0" err="1"/>
              <a:t>poco</a:t>
            </a:r>
            <a:r>
              <a:rPr lang="en-US" i="1" dirty="0"/>
              <a:t> </a:t>
            </a:r>
            <a:r>
              <a:rPr lang="en-US" i="1" dirty="0" err="1"/>
              <a:t>importa</a:t>
            </a:r>
            <a:r>
              <a:rPr lang="en-US" i="1" dirty="0"/>
              <a:t>) per </a:t>
            </a:r>
            <a:r>
              <a:rPr lang="en-US" i="1" dirty="0" err="1"/>
              <a:t>manipolare</a:t>
            </a:r>
            <a:r>
              <a:rPr lang="en-US" i="1" dirty="0"/>
              <a:t> la </a:t>
            </a:r>
            <a:r>
              <a:rPr lang="en-US" i="1" dirty="0" err="1"/>
              <a:t>natura</a:t>
            </a:r>
            <a:r>
              <a:rPr lang="en-US" i="1" dirty="0"/>
              <a:t> a </a:t>
            </a:r>
            <a:r>
              <a:rPr lang="en-US" i="1" dirty="0" err="1"/>
              <a:t>partire</a:t>
            </a:r>
            <a:r>
              <a:rPr lang="en-US" i="1" dirty="0"/>
              <a:t> </a:t>
            </a:r>
            <a:r>
              <a:rPr lang="en-US" i="1" dirty="0" err="1"/>
              <a:t>dalle</a:t>
            </a:r>
            <a:r>
              <a:rPr lang="en-US" i="1" dirty="0"/>
              <a:t> </a:t>
            </a:r>
            <a:r>
              <a:rPr lang="en-US" i="1" dirty="0" err="1"/>
              <a:t>indicazioni</a:t>
            </a:r>
            <a:r>
              <a:rPr lang="en-US" i="1" dirty="0"/>
              <a:t> </a:t>
            </a:r>
            <a:r>
              <a:rPr lang="en-US" i="1" dirty="0" err="1"/>
              <a:t>sovrane</a:t>
            </a:r>
            <a:r>
              <a:rPr lang="en-US" i="1" dirty="0"/>
              <a:t> </a:t>
            </a:r>
            <a:r>
              <a:rPr lang="en-US" i="1" dirty="0" err="1"/>
              <a:t>che</a:t>
            </a:r>
            <a:r>
              <a:rPr lang="en-US" i="1" dirty="0"/>
              <a:t> </a:t>
            </a:r>
            <a:r>
              <a:rPr lang="en-US" i="1" dirty="0" err="1"/>
              <a:t>riceve</a:t>
            </a:r>
            <a:r>
              <a:rPr lang="en-US" i="1" dirty="0"/>
              <a:t> </a:t>
            </a:r>
            <a:r>
              <a:rPr lang="en-US" i="1" dirty="0" err="1"/>
              <a:t>dalla</a:t>
            </a:r>
            <a:r>
              <a:rPr lang="en-US" i="1" dirty="0"/>
              <a:t> </a:t>
            </a:r>
            <a:r>
              <a:rPr lang="en-US" i="1" dirty="0" err="1" smtClean="0"/>
              <a:t>società</a:t>
            </a:r>
            <a:r>
              <a:rPr lang="en-US" i="1" dirty="0" smtClean="0"/>
              <a:t>. </a:t>
            </a:r>
          </a:p>
          <a:p>
            <a:r>
              <a:rPr lang="en-US" i="1" dirty="0" err="1" smtClean="0"/>
              <a:t>Dobbiamo</a:t>
            </a:r>
            <a:r>
              <a:rPr lang="en-US" i="1" dirty="0" smtClean="0"/>
              <a:t> </a:t>
            </a:r>
            <a:r>
              <a:rPr lang="en-US" i="1" dirty="0" err="1" smtClean="0"/>
              <a:t>compiacersi</a:t>
            </a:r>
            <a:r>
              <a:rPr lang="en-US" i="1" dirty="0" smtClean="0"/>
              <a:t>  </a:t>
            </a:r>
            <a:r>
              <a:rPr lang="en-US" i="1" dirty="0"/>
              <a:t>di </a:t>
            </a:r>
            <a:r>
              <a:rPr lang="en-US" i="1" dirty="0" err="1"/>
              <a:t>questo</a:t>
            </a:r>
            <a:r>
              <a:rPr lang="en-US" i="1" dirty="0"/>
              <a:t> </a:t>
            </a:r>
            <a:r>
              <a:rPr lang="en-US" i="1" dirty="0" err="1"/>
              <a:t>mutamento</a:t>
            </a:r>
            <a:r>
              <a:rPr lang="en-US" i="1" dirty="0"/>
              <a:t> di </a:t>
            </a:r>
            <a:r>
              <a:rPr lang="en-US" i="1" dirty="0" err="1" smtClean="0"/>
              <a:t>paradigma</a:t>
            </a:r>
            <a:r>
              <a:rPr lang="en-US" i="1" dirty="0"/>
              <a:t>? </a:t>
            </a:r>
            <a:endParaRPr lang="en-US" i="1" dirty="0" smtClean="0"/>
          </a:p>
          <a:p>
            <a:r>
              <a:rPr lang="en-US" i="1" dirty="0" smtClean="0"/>
              <a:t>…………………………….. </a:t>
            </a:r>
            <a:endParaRPr lang="it-IT" i="1" dirty="0"/>
          </a:p>
        </p:txBody>
      </p:sp>
      <p:sp>
        <p:nvSpPr>
          <p:cNvPr id="4" name="CasellaDiTesto 3"/>
          <p:cNvSpPr txBox="1"/>
          <p:nvPr/>
        </p:nvSpPr>
        <p:spPr>
          <a:xfrm>
            <a:off x="755576" y="620688"/>
            <a:ext cx="7560840" cy="646331"/>
          </a:xfrm>
          <a:prstGeom prst="rect">
            <a:avLst/>
          </a:prstGeom>
          <a:noFill/>
        </p:spPr>
        <p:txBody>
          <a:bodyPr wrap="square" rtlCol="0">
            <a:spAutoFit/>
          </a:bodyPr>
          <a:lstStyle/>
          <a:p>
            <a:r>
              <a:rPr lang="en-US" b="1" dirty="0"/>
              <a:t>Francesco D’Agostino</a:t>
            </a:r>
            <a:endParaRPr lang="it-IT" dirty="0"/>
          </a:p>
          <a:p>
            <a:r>
              <a:rPr lang="en-US" i="1" dirty="0" err="1"/>
              <a:t>Professore</a:t>
            </a:r>
            <a:r>
              <a:rPr lang="en-US" i="1" dirty="0"/>
              <a:t> di </a:t>
            </a:r>
            <a:r>
              <a:rPr lang="en-US" i="1" dirty="0" err="1"/>
              <a:t>Filosofia</a:t>
            </a:r>
            <a:r>
              <a:rPr lang="en-US" i="1" dirty="0"/>
              <a:t> del </a:t>
            </a:r>
            <a:r>
              <a:rPr lang="en-US" i="1" dirty="0" err="1"/>
              <a:t>Diritto</a:t>
            </a:r>
            <a:r>
              <a:rPr lang="en-US" i="1" dirty="0"/>
              <a:t>, </a:t>
            </a:r>
            <a:r>
              <a:rPr lang="en-US" i="1" dirty="0" err="1"/>
              <a:t>Università</a:t>
            </a:r>
            <a:r>
              <a:rPr lang="en-US" i="1" dirty="0"/>
              <a:t> di Roma Tor </a:t>
            </a:r>
            <a:r>
              <a:rPr lang="en-US" i="1" dirty="0" err="1"/>
              <a:t>Vergata</a:t>
            </a:r>
            <a:r>
              <a:rPr lang="en-US" i="1" dirty="0"/>
              <a:t>.</a:t>
            </a:r>
            <a:endParaRPr lang="it-IT" dirty="0"/>
          </a:p>
        </p:txBody>
      </p:sp>
      <p:pic>
        <p:nvPicPr>
          <p:cNvPr id="1026" name="Picture 2" descr="C:\Users\Utente\Desktop\061118seminario0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0312" y="131015"/>
            <a:ext cx="1350393" cy="1353769"/>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4"/>
          <p:cNvSpPr txBox="1"/>
          <p:nvPr/>
        </p:nvSpPr>
        <p:spPr>
          <a:xfrm>
            <a:off x="1835696" y="5373216"/>
            <a:ext cx="5400600" cy="646331"/>
          </a:xfrm>
          <a:prstGeom prst="rect">
            <a:avLst/>
          </a:prstGeom>
          <a:noFill/>
        </p:spPr>
        <p:txBody>
          <a:bodyPr wrap="square" rtlCol="0">
            <a:spAutoFit/>
          </a:bodyPr>
          <a:lstStyle/>
          <a:p>
            <a:r>
              <a:rPr lang="en-US" sz="3600" b="1" dirty="0"/>
              <a:t>A </a:t>
            </a:r>
            <a:r>
              <a:rPr lang="en-US" sz="3600" b="1" dirty="0" err="1"/>
              <a:t>mio</a:t>
            </a:r>
            <a:r>
              <a:rPr lang="en-US" sz="3600" b="1" dirty="0"/>
              <a:t> </a:t>
            </a:r>
            <a:r>
              <a:rPr lang="en-US" sz="3600" b="1" dirty="0" err="1"/>
              <a:t>avviso</a:t>
            </a:r>
            <a:r>
              <a:rPr lang="en-US" sz="3600" b="1" dirty="0"/>
              <a:t>, per </a:t>
            </a:r>
            <a:r>
              <a:rPr lang="en-US" sz="3600" b="1" dirty="0" err="1" smtClean="0"/>
              <a:t>nulla</a:t>
            </a:r>
            <a:r>
              <a:rPr lang="en-US" sz="3600" b="1" dirty="0" smtClean="0"/>
              <a:t>!</a:t>
            </a:r>
            <a:endParaRPr lang="it-IT" sz="3600" b="1" dirty="0"/>
          </a:p>
        </p:txBody>
      </p:sp>
    </p:spTree>
    <p:extLst>
      <p:ext uri="{BB962C8B-B14F-4D97-AF65-F5344CB8AC3E}">
        <p14:creationId xmlns:p14="http://schemas.microsoft.com/office/powerpoint/2010/main" val="35305150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0644" y="2564904"/>
            <a:ext cx="8988424" cy="3416320"/>
          </a:xfrm>
          <a:prstGeom prst="rect">
            <a:avLst/>
          </a:prstGeom>
          <a:noFill/>
        </p:spPr>
        <p:txBody>
          <a:bodyPr wrap="square" rtlCol="0">
            <a:spAutoFit/>
          </a:bodyPr>
          <a:lstStyle/>
          <a:p>
            <a:pPr fontAlgn="base"/>
            <a:r>
              <a:rPr lang="it-IT" sz="2400" i="1" dirty="0" smtClean="0"/>
              <a:t>1° diventa  non solo elemento indispensabile  </a:t>
            </a:r>
            <a:r>
              <a:rPr lang="it-IT" sz="2400" i="1" dirty="0"/>
              <a:t>di liceità </a:t>
            </a:r>
            <a:r>
              <a:rPr lang="it-IT" sz="2400" i="1" dirty="0" smtClean="0"/>
              <a:t> </a:t>
            </a:r>
            <a:r>
              <a:rPr lang="it-IT" sz="2400" i="1" dirty="0"/>
              <a:t>dell’attività </a:t>
            </a:r>
            <a:r>
              <a:rPr lang="it-IT" sz="2400" i="1" dirty="0" smtClean="0"/>
              <a:t>medica  ma </a:t>
            </a:r>
            <a:r>
              <a:rPr lang="it-IT" sz="2400" i="1" dirty="0" smtClean="0"/>
              <a:t> il suo </a:t>
            </a:r>
            <a:r>
              <a:rPr lang="it-IT" sz="2400" i="1" dirty="0" smtClean="0"/>
              <a:t>fondamento perché</a:t>
            </a:r>
            <a:r>
              <a:rPr lang="it-IT" sz="2400" i="1" dirty="0"/>
              <a:t>’  la cornice entro cui si circoscrive il “consenso informato all’atto medico”  assume la rilevanza  di scopo della </a:t>
            </a:r>
            <a:r>
              <a:rPr lang="it-IT" sz="2400" i="1" dirty="0" smtClean="0"/>
              <a:t>medicina.</a:t>
            </a:r>
          </a:p>
          <a:p>
            <a:pPr fontAlgn="base"/>
            <a:r>
              <a:rPr lang="it-IT" sz="2400" i="1" dirty="0" smtClean="0"/>
              <a:t>2°  svilisce il </a:t>
            </a:r>
            <a:r>
              <a:rPr lang="it-IT" sz="2400" i="1" dirty="0"/>
              <a:t>concetto di  medicina relegandola a pratica impersonale  e manipolativa</a:t>
            </a:r>
            <a:r>
              <a:rPr lang="it-IT" sz="2400" i="1" dirty="0" smtClean="0"/>
              <a:t>. La </a:t>
            </a:r>
            <a:r>
              <a:rPr lang="it-IT" sz="2400" i="1" dirty="0"/>
              <a:t>medicina  </a:t>
            </a:r>
            <a:r>
              <a:rPr lang="it-IT" sz="2400" i="1" dirty="0" smtClean="0"/>
              <a:t> come  </a:t>
            </a:r>
            <a:r>
              <a:rPr lang="it-IT" sz="2400" i="1" dirty="0"/>
              <a:t>pura e semplice collezione di fatti e di tecniche neutrali, da usare a piacimento, senza riconoscere a queste  altri vincoli.</a:t>
            </a:r>
            <a:endParaRPr lang="it-IT" sz="2400" i="1" dirty="0" smtClean="0"/>
          </a:p>
          <a:p>
            <a:pPr fontAlgn="base"/>
            <a:endParaRPr lang="it-IT" sz="2400" i="1" dirty="0"/>
          </a:p>
        </p:txBody>
      </p:sp>
      <p:sp>
        <p:nvSpPr>
          <p:cNvPr id="3" name="CasellaDiTesto 2"/>
          <p:cNvSpPr txBox="1"/>
          <p:nvPr/>
        </p:nvSpPr>
        <p:spPr>
          <a:xfrm>
            <a:off x="323528" y="260648"/>
            <a:ext cx="8280920" cy="1077218"/>
          </a:xfrm>
          <a:prstGeom prst="rect">
            <a:avLst/>
          </a:prstGeom>
          <a:noFill/>
        </p:spPr>
        <p:txBody>
          <a:bodyPr wrap="square" rtlCol="0">
            <a:spAutoFit/>
          </a:bodyPr>
          <a:lstStyle/>
          <a:p>
            <a:r>
              <a:rPr lang="it-IT" sz="3200" b="1" dirty="0" smtClean="0"/>
              <a:t>Conseguenze della normazione  legislativa del consenso informato</a:t>
            </a:r>
            <a:endParaRPr lang="it-IT" sz="3200" b="1"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pic>
        <p:nvPicPr>
          <p:cNvPr id="6" name="Picture 2" descr="C:\Users\Utente\Desktop\Nuova immagine bitmap.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890072"/>
            <a:ext cx="2016224" cy="1674832"/>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4"/>
          <p:cNvSpPr txBox="1"/>
          <p:nvPr/>
        </p:nvSpPr>
        <p:spPr>
          <a:xfrm>
            <a:off x="2300872" y="5445224"/>
            <a:ext cx="6624736" cy="646331"/>
          </a:xfrm>
          <a:prstGeom prst="rect">
            <a:avLst/>
          </a:prstGeom>
          <a:noFill/>
        </p:spPr>
        <p:txBody>
          <a:bodyPr wrap="square" rtlCol="0">
            <a:spAutoFit/>
          </a:bodyPr>
          <a:lstStyle/>
          <a:p>
            <a:r>
              <a:rPr lang="it-IT" dirty="0" smtClean="0"/>
              <a:t>in </a:t>
            </a:r>
            <a:r>
              <a:rPr lang="it-IT" dirty="0"/>
              <a:t>pubblicazione  in « The Future of Science and </a:t>
            </a:r>
            <a:r>
              <a:rPr lang="it-IT" dirty="0" err="1" smtClean="0"/>
              <a:t>Ethics</a:t>
            </a:r>
            <a:r>
              <a:rPr lang="it-IT" dirty="0" smtClean="0"/>
              <a:t>» 					Maurizio  </a:t>
            </a:r>
            <a:r>
              <a:rPr lang="it-IT" dirty="0"/>
              <a:t>Benato</a:t>
            </a:r>
          </a:p>
        </p:txBody>
      </p:sp>
    </p:spTree>
    <p:extLst>
      <p:ext uri="{BB962C8B-B14F-4D97-AF65-F5344CB8AC3E}">
        <p14:creationId xmlns:p14="http://schemas.microsoft.com/office/powerpoint/2010/main" val="8425126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2"/>
          </p:nvPr>
        </p:nvSpPr>
        <p:spPr/>
        <p:txBody>
          <a:bodyPr/>
          <a:lstStyle/>
          <a:p>
            <a:r>
              <a:rPr lang="it-IT" smtClean="0"/>
              <a:t>Maurizio Benato</a:t>
            </a:r>
            <a:endParaRPr lang="it-IT"/>
          </a:p>
        </p:txBody>
      </p:sp>
      <p:sp>
        <p:nvSpPr>
          <p:cNvPr id="3" name="Rettangolo 2"/>
          <p:cNvSpPr/>
          <p:nvPr/>
        </p:nvSpPr>
        <p:spPr>
          <a:xfrm>
            <a:off x="156244" y="1768115"/>
            <a:ext cx="8928992" cy="4832092"/>
          </a:xfrm>
          <a:prstGeom prst="rect">
            <a:avLst/>
          </a:prstGeom>
        </p:spPr>
        <p:txBody>
          <a:bodyPr wrap="square">
            <a:spAutoFit/>
          </a:bodyPr>
          <a:lstStyle/>
          <a:p>
            <a:pPr marL="285750" indent="-285750">
              <a:buFont typeface="Wingdings" panose="05000000000000000000" pitchFamily="2" charset="2"/>
              <a:buChar char="q"/>
            </a:pPr>
            <a:r>
              <a:rPr lang="it-IT" sz="2400" dirty="0"/>
              <a:t>possiamo  dimenticare che la Medicina possiede una propria natura e identità ? </a:t>
            </a:r>
          </a:p>
          <a:p>
            <a:r>
              <a:rPr lang="it-IT" sz="2400" dirty="0" smtClean="0"/>
              <a:t>               </a:t>
            </a:r>
            <a:r>
              <a:rPr lang="it-IT" sz="2000" i="1" dirty="0"/>
              <a:t>e che anche </a:t>
            </a:r>
            <a:r>
              <a:rPr lang="it-IT" sz="2000" i="1" dirty="0" smtClean="0"/>
              <a:t> il medico non può  </a:t>
            </a:r>
            <a:r>
              <a:rPr lang="it-IT" sz="2000" i="1" dirty="0"/>
              <a:t>imporle i propri valori o le proprie preferenze di vita, né la propria idea di ciò che è la salute. </a:t>
            </a:r>
          </a:p>
          <a:p>
            <a:pPr marL="285750" indent="-285750">
              <a:buFont typeface="Wingdings" panose="05000000000000000000" pitchFamily="2" charset="2"/>
              <a:buChar char="q"/>
            </a:pPr>
            <a:r>
              <a:rPr lang="it-IT" sz="2400" dirty="0" smtClean="0"/>
              <a:t>possiamo lasciare </a:t>
            </a:r>
            <a:r>
              <a:rPr lang="it-IT" sz="2400" dirty="0"/>
              <a:t>nelle mani del </a:t>
            </a:r>
            <a:r>
              <a:rPr lang="it-IT" sz="2400" dirty="0" smtClean="0"/>
              <a:t>paziente ( o </a:t>
            </a:r>
            <a:r>
              <a:rPr lang="it-IT" sz="2400" dirty="0"/>
              <a:t>del </a:t>
            </a:r>
            <a:r>
              <a:rPr lang="it-IT" sz="2400" dirty="0" smtClean="0"/>
              <a:t>medico)  </a:t>
            </a:r>
            <a:r>
              <a:rPr lang="it-IT" sz="2400" dirty="0"/>
              <a:t>la definizione di </a:t>
            </a:r>
            <a:r>
              <a:rPr lang="it-IT" sz="2400" dirty="0" smtClean="0"/>
              <a:t>salute ?</a:t>
            </a:r>
          </a:p>
          <a:p>
            <a:pPr marL="285750" indent="-285750">
              <a:buFont typeface="Wingdings" panose="05000000000000000000" pitchFamily="2" charset="2"/>
              <a:buChar char="q"/>
            </a:pPr>
            <a:r>
              <a:rPr lang="it-IT" sz="2400" dirty="0" smtClean="0"/>
              <a:t> </a:t>
            </a:r>
            <a:r>
              <a:rPr lang="it-IT" sz="2400" dirty="0"/>
              <a:t>non </a:t>
            </a:r>
            <a:r>
              <a:rPr lang="it-IT" sz="2400" dirty="0" smtClean="0"/>
              <a:t> significa  </a:t>
            </a:r>
            <a:r>
              <a:rPr lang="it-IT" sz="2400" dirty="0"/>
              <a:t>forse lasciare in quelle mani l’identità stessa della Medicina? </a:t>
            </a:r>
            <a:endParaRPr lang="it-IT" sz="2400" dirty="0" smtClean="0"/>
          </a:p>
          <a:p>
            <a:pPr marL="285750" indent="-285750">
              <a:buFont typeface="Wingdings" panose="05000000000000000000" pitchFamily="2" charset="2"/>
              <a:buChar char="q"/>
            </a:pPr>
            <a:r>
              <a:rPr lang="it-IT" sz="2400" dirty="0" smtClean="0"/>
              <a:t>possiamo  </a:t>
            </a:r>
            <a:r>
              <a:rPr lang="it-IT" sz="2400" dirty="0"/>
              <a:t>essere così ingenui da credere che, nella prassi, sarà davvero il paziente a determinare i confini </a:t>
            </a:r>
            <a:r>
              <a:rPr lang="it-IT" sz="2400" dirty="0" smtClean="0"/>
              <a:t>del  medico .</a:t>
            </a:r>
          </a:p>
          <a:p>
            <a:pPr marL="285750" indent="-285750">
              <a:buFont typeface="Wingdings" panose="05000000000000000000" pitchFamily="2" charset="2"/>
              <a:buChar char="q"/>
            </a:pPr>
            <a:r>
              <a:rPr lang="it-IT" sz="2400" dirty="0" smtClean="0"/>
              <a:t>non </a:t>
            </a:r>
            <a:r>
              <a:rPr lang="it-IT" sz="2400" dirty="0"/>
              <a:t>continueranno invece a farlo altri, in suo nome, però questa volta in modo mascherato</a:t>
            </a:r>
            <a:r>
              <a:rPr lang="it-IT" sz="2400" dirty="0" smtClean="0"/>
              <a:t>? ( </a:t>
            </a:r>
            <a:r>
              <a:rPr lang="it-IT" sz="2400" dirty="0" err="1" smtClean="0"/>
              <a:t>Biogiuridica</a:t>
            </a:r>
            <a:r>
              <a:rPr lang="it-IT" sz="2400" dirty="0" smtClean="0"/>
              <a:t>.. Con la pretesa  di  una etica pubblica  ! )</a:t>
            </a:r>
            <a:endParaRPr lang="it-IT" sz="2400" dirty="0"/>
          </a:p>
        </p:txBody>
      </p:sp>
      <p:sp>
        <p:nvSpPr>
          <p:cNvPr id="4" name="CasellaDiTesto 3"/>
          <p:cNvSpPr txBox="1"/>
          <p:nvPr/>
        </p:nvSpPr>
        <p:spPr>
          <a:xfrm>
            <a:off x="467544" y="253676"/>
            <a:ext cx="5656624" cy="1323439"/>
          </a:xfrm>
          <a:prstGeom prst="rect">
            <a:avLst/>
          </a:prstGeom>
          <a:noFill/>
        </p:spPr>
        <p:txBody>
          <a:bodyPr wrap="square" rtlCol="0">
            <a:spAutoFit/>
          </a:bodyPr>
          <a:lstStyle/>
          <a:p>
            <a:r>
              <a:rPr lang="it-IT" dirty="0" smtClean="0"/>
              <a:t> </a:t>
            </a:r>
            <a:r>
              <a:rPr lang="it-IT" sz="4000" dirty="0" smtClean="0"/>
              <a:t>Attenzione medici e 		pazienti !</a:t>
            </a:r>
            <a:endParaRPr lang="it-IT" sz="4000" dirty="0"/>
          </a:p>
        </p:txBody>
      </p:sp>
      <p:pic>
        <p:nvPicPr>
          <p:cNvPr id="4098" name="Picture 2" descr="C:\Users\Utente\Desktop\egit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80551"/>
            <a:ext cx="2376437" cy="1669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03997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2"/>
          </p:nvPr>
        </p:nvSpPr>
        <p:spPr/>
        <p:txBody>
          <a:bodyPr/>
          <a:lstStyle/>
          <a:p>
            <a:r>
              <a:rPr lang="it-IT" smtClean="0"/>
              <a:t>Maurizio Benato</a:t>
            </a:r>
            <a:endParaRPr lang="it-IT"/>
          </a:p>
        </p:txBody>
      </p:sp>
      <p:sp>
        <p:nvSpPr>
          <p:cNvPr id="5" name="Rettangolo 4"/>
          <p:cNvSpPr/>
          <p:nvPr/>
        </p:nvSpPr>
        <p:spPr>
          <a:xfrm>
            <a:off x="17748" y="1729962"/>
            <a:ext cx="9036496" cy="1846659"/>
          </a:xfrm>
          <a:prstGeom prst="rect">
            <a:avLst/>
          </a:prstGeom>
        </p:spPr>
        <p:txBody>
          <a:bodyPr wrap="square">
            <a:spAutoFit/>
          </a:bodyPr>
          <a:lstStyle/>
          <a:p>
            <a:endParaRPr lang="it-IT" dirty="0"/>
          </a:p>
          <a:p>
            <a:r>
              <a:rPr lang="it-IT" sz="2000" i="1" dirty="0" smtClean="0"/>
              <a:t>Sta  tra  </a:t>
            </a:r>
            <a:r>
              <a:rPr lang="it-IT" sz="2000" i="1" dirty="0"/>
              <a:t>regolazione </a:t>
            </a:r>
            <a:r>
              <a:rPr lang="it-IT" sz="2000" i="1" dirty="0" smtClean="0"/>
              <a:t>autonoma oppure </a:t>
            </a:r>
            <a:r>
              <a:rPr lang="it-IT" sz="2000" i="1" dirty="0"/>
              <a:t>eteronoma dell’esercizio </a:t>
            </a:r>
            <a:r>
              <a:rPr lang="it-IT" sz="2000" i="1" dirty="0" smtClean="0"/>
              <a:t> professionale  e </a:t>
            </a:r>
            <a:r>
              <a:rPr lang="it-IT" sz="2000" i="1" dirty="0" smtClean="0"/>
              <a:t> </a:t>
            </a:r>
            <a:r>
              <a:rPr lang="it-IT" sz="2000" i="1" dirty="0"/>
              <a:t>riguarda chi difende i  profili dell’identità della stessa </a:t>
            </a:r>
            <a:r>
              <a:rPr lang="it-IT" sz="2000" i="1" dirty="0" smtClean="0"/>
              <a:t>medicina e chi ha </a:t>
            </a:r>
            <a:r>
              <a:rPr lang="it-IT" sz="2000" i="1" dirty="0"/>
              <a:t>il potere sul </a:t>
            </a:r>
            <a:r>
              <a:rPr lang="it-IT" sz="2000" i="1" dirty="0" err="1"/>
              <a:t>bios</a:t>
            </a:r>
            <a:r>
              <a:rPr lang="it-IT" sz="2000" i="1" dirty="0"/>
              <a:t> </a:t>
            </a:r>
            <a:r>
              <a:rPr lang="it-IT" sz="2000" i="1" dirty="0" smtClean="0"/>
              <a:t> </a:t>
            </a:r>
          </a:p>
          <a:p>
            <a:endParaRPr lang="it-IT" dirty="0"/>
          </a:p>
          <a:p>
            <a:endParaRPr lang="it-IT" dirty="0"/>
          </a:p>
        </p:txBody>
      </p:sp>
      <p:sp>
        <p:nvSpPr>
          <p:cNvPr id="6" name="CasellaDiTesto 5"/>
          <p:cNvSpPr txBox="1"/>
          <p:nvPr/>
        </p:nvSpPr>
        <p:spPr>
          <a:xfrm>
            <a:off x="251520" y="116632"/>
            <a:ext cx="5328592" cy="1200329"/>
          </a:xfrm>
          <a:prstGeom prst="rect">
            <a:avLst/>
          </a:prstGeom>
          <a:noFill/>
        </p:spPr>
        <p:txBody>
          <a:bodyPr wrap="square" rtlCol="0">
            <a:spAutoFit/>
          </a:bodyPr>
          <a:lstStyle/>
          <a:p>
            <a:r>
              <a:rPr lang="it-IT" sz="3600" dirty="0" smtClean="0"/>
              <a:t>Dove sta  il dilemma per la professione ?</a:t>
            </a:r>
            <a:endParaRPr lang="it-IT" sz="3600" dirty="0"/>
          </a:p>
        </p:txBody>
      </p:sp>
      <p:sp>
        <p:nvSpPr>
          <p:cNvPr id="2" name="CasellaDiTesto 1"/>
          <p:cNvSpPr txBox="1"/>
          <p:nvPr/>
        </p:nvSpPr>
        <p:spPr>
          <a:xfrm>
            <a:off x="107504" y="4097338"/>
            <a:ext cx="8856984" cy="1938992"/>
          </a:xfrm>
          <a:prstGeom prst="rect">
            <a:avLst/>
          </a:prstGeom>
          <a:noFill/>
        </p:spPr>
        <p:txBody>
          <a:bodyPr wrap="square" rtlCol="0">
            <a:spAutoFit/>
          </a:bodyPr>
          <a:lstStyle/>
          <a:p>
            <a:r>
              <a:rPr lang="it-IT" sz="2000" i="1" dirty="0"/>
              <a:t>Il nostro futuro professionale  dipende, in buona misura, dalla forza e dal coraggio con cui sapremo far valere  l’autonomia del nostro codice deontologico e pretendere </a:t>
            </a:r>
            <a:r>
              <a:rPr lang="it-IT" sz="2000" i="1" dirty="0" smtClean="0"/>
              <a:t> </a:t>
            </a:r>
            <a:r>
              <a:rPr lang="it-IT" sz="2000" i="1" dirty="0"/>
              <a:t>il rispetto per  chi agisce concordemente </a:t>
            </a:r>
            <a:r>
              <a:rPr lang="it-IT" sz="2000" i="1" dirty="0" smtClean="0"/>
              <a:t>alle  </a:t>
            </a:r>
            <a:r>
              <a:rPr lang="it-IT" sz="2000" i="1" dirty="0" err="1" smtClean="0"/>
              <a:t>leges</a:t>
            </a:r>
            <a:r>
              <a:rPr lang="it-IT" sz="2000" i="1" dirty="0" smtClean="0"/>
              <a:t>  </a:t>
            </a:r>
            <a:r>
              <a:rPr lang="it-IT" sz="2000" i="1" dirty="0" err="1"/>
              <a:t>artis</a:t>
            </a:r>
            <a:r>
              <a:rPr lang="it-IT" sz="2000" i="1" dirty="0"/>
              <a:t>, che non  si </a:t>
            </a:r>
            <a:r>
              <a:rPr lang="it-IT" sz="2000" i="1" dirty="0" smtClean="0"/>
              <a:t>possono </a:t>
            </a:r>
            <a:r>
              <a:rPr lang="it-IT" sz="2000" i="1" dirty="0"/>
              <a:t>ridurre  all’evidenza scientifica </a:t>
            </a:r>
            <a:r>
              <a:rPr lang="it-IT" sz="2000" i="1" dirty="0" smtClean="0"/>
              <a:t> ne</a:t>
            </a:r>
            <a:r>
              <a:rPr lang="it-IT" sz="2000" i="1" dirty="0"/>
              <a:t>’ tantomeno al  compimento del protocollo </a:t>
            </a:r>
            <a:r>
              <a:rPr lang="it-IT" sz="2000" i="1" dirty="0" smtClean="0"/>
              <a:t>, </a:t>
            </a:r>
            <a:r>
              <a:rPr lang="it-IT" sz="2000" i="1" dirty="0"/>
              <a:t>ma </a:t>
            </a:r>
            <a:r>
              <a:rPr lang="it-IT" sz="2000" i="1" dirty="0" smtClean="0"/>
              <a:t>richiedono   </a:t>
            </a:r>
            <a:r>
              <a:rPr lang="it-IT" sz="2000" i="1" dirty="0"/>
              <a:t>qualcosa di più complesso  che è il giudizio </a:t>
            </a:r>
            <a:r>
              <a:rPr lang="it-IT" sz="2000" i="1" dirty="0" smtClean="0"/>
              <a:t>clinico, more </a:t>
            </a:r>
            <a:r>
              <a:rPr lang="it-IT" sz="2000" i="1" dirty="0" err="1" smtClean="0"/>
              <a:t>humano</a:t>
            </a:r>
            <a:r>
              <a:rPr lang="it-IT" sz="2000" i="1" dirty="0" smtClean="0"/>
              <a:t>,  </a:t>
            </a:r>
            <a:r>
              <a:rPr lang="it-IT" sz="2000" i="1" dirty="0"/>
              <a:t>dentro l’alleanza terapeutica </a:t>
            </a:r>
            <a:r>
              <a:rPr lang="it-IT" sz="2000" i="1" dirty="0" smtClean="0"/>
              <a:t> !</a:t>
            </a:r>
            <a:endParaRPr lang="it-IT" sz="2000" i="1" dirty="0"/>
          </a:p>
        </p:txBody>
      </p:sp>
      <p:sp>
        <p:nvSpPr>
          <p:cNvPr id="3" name="CasellaDiTesto 2"/>
          <p:cNvSpPr txBox="1"/>
          <p:nvPr/>
        </p:nvSpPr>
        <p:spPr>
          <a:xfrm>
            <a:off x="251520" y="2924944"/>
            <a:ext cx="5872232" cy="1077218"/>
          </a:xfrm>
          <a:prstGeom prst="rect">
            <a:avLst/>
          </a:prstGeom>
          <a:noFill/>
        </p:spPr>
        <p:txBody>
          <a:bodyPr wrap="square" rtlCol="0">
            <a:spAutoFit/>
          </a:bodyPr>
          <a:lstStyle/>
          <a:p>
            <a:r>
              <a:rPr lang="it-IT" sz="3200" dirty="0" smtClean="0"/>
              <a:t>Quale  riscatto per la professione ?</a:t>
            </a:r>
            <a:endParaRPr lang="it-IT" sz="3200" dirty="0"/>
          </a:p>
        </p:txBody>
      </p:sp>
      <p:pic>
        <p:nvPicPr>
          <p:cNvPr id="5122" name="Picture 2" descr="C:\Users\Utente\Desktop\untitl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3752" y="116779"/>
            <a:ext cx="2343150" cy="1952626"/>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Utente\Desktop\imagesJ4MRDHR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2653292"/>
            <a:ext cx="2170014" cy="1444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12122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Segnaposto contenuto 2"/>
          <p:cNvSpPr>
            <a:spLocks noGrp="1"/>
          </p:cNvSpPr>
          <p:nvPr>
            <p:ph idx="1"/>
          </p:nvPr>
        </p:nvSpPr>
        <p:spPr>
          <a:xfrm>
            <a:off x="107504" y="1844824"/>
            <a:ext cx="8785671" cy="4752826"/>
          </a:xfrm>
        </p:spPr>
        <p:txBody>
          <a:bodyPr>
            <a:normAutofit/>
          </a:bodyPr>
          <a:lstStyle/>
          <a:p>
            <a:pPr marL="18288" indent="0">
              <a:buNone/>
            </a:pPr>
            <a:r>
              <a:rPr lang="it-IT" altLang="it-IT" sz="3200" i="1" dirty="0" smtClean="0"/>
              <a:t>…il legislatore dovrà intervenire formulando un "</a:t>
            </a:r>
            <a:r>
              <a:rPr lang="it-IT" altLang="it-IT" sz="3200" i="1" dirty="0" smtClean="0">
                <a:solidFill>
                  <a:srgbClr val="FF0000"/>
                </a:solidFill>
              </a:rPr>
              <a:t>diritto mite</a:t>
            </a:r>
            <a:r>
              <a:rPr lang="it-IT" altLang="it-IT" sz="3200" i="1" dirty="0" smtClean="0"/>
              <a:t>" che si limiti cioè a definire la cornice di legittimità giuridica sulla base dei diritti della persona costituzionalmente protetti, senza invadere l’autonomia del paziente e quella del medico….. </a:t>
            </a:r>
          </a:p>
          <a:p>
            <a:pPr marL="18288" indent="0">
              <a:buNone/>
            </a:pPr>
            <a:endParaRPr lang="it-IT" altLang="it-IT" sz="2400" i="1" dirty="0" smtClean="0"/>
          </a:p>
          <a:p>
            <a:pPr marL="18288" indent="0">
              <a:buNone/>
            </a:pPr>
            <a:r>
              <a:rPr lang="it-IT" altLang="it-IT" sz="2400" i="1" dirty="0"/>
              <a:t> </a:t>
            </a:r>
            <a:r>
              <a:rPr lang="it-IT" altLang="it-IT" sz="2400" i="1" dirty="0" smtClean="0"/>
              <a:t> </a:t>
            </a:r>
            <a:endParaRPr lang="it-IT" altLang="it-IT" dirty="0" smtClean="0">
              <a:solidFill>
                <a:srgbClr val="0000CC"/>
              </a:solidFill>
            </a:endParaRPr>
          </a:p>
        </p:txBody>
      </p:sp>
      <p:sp>
        <p:nvSpPr>
          <p:cNvPr id="26626" name="Titolo 1"/>
          <p:cNvSpPr>
            <a:spLocks noGrp="1"/>
          </p:cNvSpPr>
          <p:nvPr>
            <p:ph type="title"/>
          </p:nvPr>
        </p:nvSpPr>
        <p:spPr>
          <a:xfrm>
            <a:off x="323528" y="116633"/>
            <a:ext cx="8496944" cy="1152127"/>
          </a:xfrm>
        </p:spPr>
        <p:txBody>
          <a:bodyPr>
            <a:normAutofit fontScale="90000"/>
          </a:bodyPr>
          <a:lstStyle/>
          <a:p>
            <a:r>
              <a:rPr lang="it-IT" altLang="it-IT" dirty="0" smtClean="0">
                <a:solidFill>
                  <a:srgbClr val="0000CC"/>
                </a:solidFill>
              </a:rPr>
              <a:t>  </a:t>
            </a:r>
            <a:br>
              <a:rPr lang="it-IT" altLang="it-IT" dirty="0" smtClean="0">
                <a:solidFill>
                  <a:srgbClr val="0000CC"/>
                </a:solidFill>
              </a:rPr>
            </a:br>
            <a:r>
              <a:rPr lang="it-IT" altLang="it-IT" dirty="0" smtClean="0"/>
              <a:t>Che cosa si augurava la </a:t>
            </a:r>
            <a:r>
              <a:rPr lang="it-IT" altLang="it-IT" sz="3600" dirty="0" smtClean="0"/>
              <a:t>		prima della legge ?  </a:t>
            </a:r>
          </a:p>
        </p:txBody>
      </p:sp>
      <p:sp>
        <p:nvSpPr>
          <p:cNvPr id="2" name="Segnaposto piè di pagina 1"/>
          <p:cNvSpPr>
            <a:spLocks noGrp="1"/>
          </p:cNvSpPr>
          <p:nvPr>
            <p:ph type="ftr" sz="quarter" idx="12"/>
          </p:nvPr>
        </p:nvSpPr>
        <p:spPr/>
        <p:txBody>
          <a:bodyPr/>
          <a:lstStyle/>
          <a:p>
            <a:r>
              <a:rPr lang="it-IT" dirty="0" smtClean="0"/>
              <a:t>Maurizio Benato</a:t>
            </a:r>
            <a:endParaRPr lang="it-IT" dirty="0"/>
          </a:p>
        </p:txBody>
      </p:sp>
      <p:pic>
        <p:nvPicPr>
          <p:cNvPr id="4098" name="Picture 2" descr="C:\Users\Utente\Desktop\FNOMCEO-piccol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8327" y="164888"/>
            <a:ext cx="2212575" cy="6486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09478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420888"/>
            <a:ext cx="8784976" cy="3816424"/>
          </a:xfrm>
        </p:spPr>
        <p:txBody>
          <a:bodyPr>
            <a:normAutofit fontScale="85000" lnSpcReduction="10000"/>
          </a:bodyPr>
          <a:lstStyle/>
          <a:p>
            <a:pPr marL="0" indent="0">
              <a:buNone/>
            </a:pPr>
            <a:endParaRPr lang="it-IT" dirty="0" smtClean="0"/>
          </a:p>
          <a:p>
            <a:pPr marL="0" indent="0">
              <a:buNone/>
            </a:pPr>
            <a:r>
              <a:rPr lang="it-IT" dirty="0" smtClean="0">
                <a:latin typeface="+mj-lt"/>
              </a:rPr>
              <a:t>nella quale ….</a:t>
            </a:r>
            <a:r>
              <a:rPr lang="it-IT" i="1" dirty="0" smtClean="0">
                <a:latin typeface="+mj-lt"/>
              </a:rPr>
              <a:t>il </a:t>
            </a:r>
            <a:r>
              <a:rPr lang="it-IT" i="1" dirty="0">
                <a:latin typeface="+mj-lt"/>
              </a:rPr>
              <a:t>diritto invade quelli che sono stati chiamati i « mondi vitali » e </a:t>
            </a:r>
            <a:r>
              <a:rPr lang="it-IT" i="1" dirty="0" smtClean="0">
                <a:latin typeface="+mj-lt"/>
              </a:rPr>
              <a:t> che dovrebbe porre </a:t>
            </a:r>
            <a:r>
              <a:rPr lang="it-IT" i="1" dirty="0">
                <a:latin typeface="+mj-lt"/>
              </a:rPr>
              <a:t>molteplici problemi anche sul </a:t>
            </a:r>
            <a:r>
              <a:rPr lang="it-IT" i="1" dirty="0" smtClean="0">
                <a:latin typeface="+mj-lt"/>
              </a:rPr>
              <a:t>limite </a:t>
            </a:r>
            <a:r>
              <a:rPr lang="it-IT" i="1" dirty="0">
                <a:latin typeface="+mj-lt"/>
              </a:rPr>
              <a:t>stesso della regolazione giuridica. </a:t>
            </a:r>
          </a:p>
          <a:p>
            <a:pPr marL="0" indent="0">
              <a:buNone/>
            </a:pPr>
            <a:r>
              <a:rPr lang="it-IT" dirty="0" smtClean="0">
                <a:latin typeface="+mj-lt"/>
              </a:rPr>
              <a:t>Paul-Michel </a:t>
            </a:r>
            <a:r>
              <a:rPr lang="it-IT" dirty="0">
                <a:latin typeface="+mj-lt"/>
              </a:rPr>
              <a:t>Foucault </a:t>
            </a:r>
            <a:r>
              <a:rPr lang="it-IT" dirty="0" smtClean="0">
                <a:latin typeface="+mj-lt"/>
              </a:rPr>
              <a:t> 1926- 1984 ( </a:t>
            </a:r>
            <a:r>
              <a:rPr lang="it-IT" sz="1900" dirty="0">
                <a:latin typeface="+mj-lt"/>
              </a:rPr>
              <a:t>filosofo, sociologo, storico, accademico e saggista </a:t>
            </a:r>
            <a:r>
              <a:rPr lang="it-IT" sz="1900" dirty="0" smtClean="0">
                <a:latin typeface="+mj-lt"/>
              </a:rPr>
              <a:t>francese</a:t>
            </a:r>
            <a:r>
              <a:rPr lang="it-IT" dirty="0" smtClean="0">
                <a:latin typeface="+mj-lt"/>
              </a:rPr>
              <a:t> )  nelle sue riflessioni parla  di </a:t>
            </a:r>
            <a:r>
              <a:rPr lang="it-IT" dirty="0">
                <a:latin typeface="+mj-lt"/>
              </a:rPr>
              <a:t>« </a:t>
            </a:r>
            <a:r>
              <a:rPr lang="it-IT" dirty="0" err="1">
                <a:latin typeface="+mj-lt"/>
              </a:rPr>
              <a:t>biopotere</a:t>
            </a:r>
            <a:r>
              <a:rPr lang="it-IT" dirty="0">
                <a:latin typeface="+mj-lt"/>
              </a:rPr>
              <a:t> » e </a:t>
            </a:r>
            <a:r>
              <a:rPr lang="it-IT" dirty="0" smtClean="0">
                <a:latin typeface="+mj-lt"/>
              </a:rPr>
              <a:t>   di </a:t>
            </a:r>
            <a:r>
              <a:rPr lang="it-IT" dirty="0">
                <a:latin typeface="+mj-lt"/>
              </a:rPr>
              <a:t>« </a:t>
            </a:r>
            <a:r>
              <a:rPr lang="it-IT" dirty="0" err="1">
                <a:latin typeface="+mj-lt"/>
              </a:rPr>
              <a:t>biopolitica</a:t>
            </a:r>
            <a:r>
              <a:rPr lang="it-IT" dirty="0">
                <a:latin typeface="+mj-lt"/>
              </a:rPr>
              <a:t> ».  </a:t>
            </a:r>
          </a:p>
          <a:p>
            <a:pPr marL="0" indent="0">
              <a:spcBef>
                <a:spcPct val="50000"/>
              </a:spcBef>
              <a:buNone/>
            </a:pPr>
            <a:endParaRPr lang="it-IT" altLang="it-IT" dirty="0" smtClean="0">
              <a:latin typeface="+mj-lt"/>
            </a:endParaRPr>
          </a:p>
          <a:p>
            <a:pPr marL="0" indent="0">
              <a:spcBef>
                <a:spcPct val="50000"/>
              </a:spcBef>
              <a:buNone/>
            </a:pPr>
            <a:r>
              <a:rPr lang="it-IT" altLang="it-IT" dirty="0" smtClean="0">
                <a:latin typeface="+mj-lt"/>
              </a:rPr>
              <a:t>Stefano Rodotà   </a:t>
            </a:r>
            <a:r>
              <a:rPr lang="it-IT" sz="1800" dirty="0" smtClean="0">
                <a:latin typeface="+mj-lt"/>
              </a:rPr>
              <a:t>1933 - </a:t>
            </a:r>
            <a:r>
              <a:rPr lang="it-IT" sz="1800" dirty="0">
                <a:latin typeface="+mj-lt"/>
              </a:rPr>
              <a:t>2017) </a:t>
            </a:r>
            <a:r>
              <a:rPr lang="it-IT" sz="1800" dirty="0" smtClean="0">
                <a:latin typeface="+mj-lt"/>
              </a:rPr>
              <a:t> (  </a:t>
            </a:r>
            <a:r>
              <a:rPr lang="it-IT" sz="1900" dirty="0">
                <a:latin typeface="+mj-lt"/>
              </a:rPr>
              <a:t>giurista, politico e accademico </a:t>
            </a:r>
            <a:r>
              <a:rPr lang="it-IT" sz="1900" dirty="0" smtClean="0">
                <a:latin typeface="+mj-lt"/>
              </a:rPr>
              <a:t>italiano</a:t>
            </a:r>
            <a:r>
              <a:rPr lang="it-IT" sz="1800" dirty="0" smtClean="0">
                <a:latin typeface="+mj-lt"/>
              </a:rPr>
              <a:t>) </a:t>
            </a:r>
          </a:p>
          <a:p>
            <a:pPr marL="0" indent="0">
              <a:spcBef>
                <a:spcPct val="50000"/>
              </a:spcBef>
              <a:buNone/>
            </a:pPr>
            <a:r>
              <a:rPr lang="it-IT" altLang="it-IT" sz="2000" dirty="0" smtClean="0">
                <a:latin typeface="+mj-lt"/>
              </a:rPr>
              <a:t>….</a:t>
            </a:r>
            <a:r>
              <a:rPr lang="it-IT" altLang="it-IT" sz="2000" i="1" dirty="0" smtClean="0">
                <a:latin typeface="+mj-lt"/>
              </a:rPr>
              <a:t>anche nel diritto </a:t>
            </a:r>
            <a:r>
              <a:rPr lang="it-IT" altLang="it-IT" sz="2000" i="1" dirty="0">
                <a:latin typeface="+mj-lt"/>
              </a:rPr>
              <a:t>modernamente inteso … si rivolgono sempre più intensamente richieste di disciplinare momenti della vita che dovrebbero essere lasciati alle decisioni autonome degli interessati, al loro personalissimo modo di intendere la vita, le relazioni sociali, il rapporto con sé</a:t>
            </a:r>
            <a:r>
              <a:rPr lang="it-IT" altLang="it-IT" sz="2000" i="1" dirty="0" smtClean="0">
                <a:latin typeface="+mj-lt"/>
              </a:rPr>
              <a:t>.</a:t>
            </a:r>
          </a:p>
          <a:p>
            <a:pPr marL="0" indent="0">
              <a:spcBef>
                <a:spcPct val="50000"/>
              </a:spcBef>
              <a:buNone/>
            </a:pPr>
            <a:r>
              <a:rPr lang="it-IT" altLang="it-IT" sz="2000" dirty="0">
                <a:latin typeface="+mj-lt"/>
              </a:rPr>
              <a:t> </a:t>
            </a:r>
            <a:r>
              <a:rPr lang="it-IT" altLang="it-IT" sz="2000" dirty="0" smtClean="0">
                <a:latin typeface="+mj-lt"/>
              </a:rPr>
              <a:t>                                        </a:t>
            </a:r>
            <a:r>
              <a:rPr lang="it-IT" altLang="it-IT" sz="2400" dirty="0" smtClean="0">
                <a:latin typeface="+mj-lt"/>
              </a:rPr>
              <a:t>(</a:t>
            </a:r>
            <a:r>
              <a:rPr lang="it-IT" altLang="it-IT" sz="1700" dirty="0">
                <a:latin typeface="+mj-lt"/>
              </a:rPr>
              <a:t>La vita e le regole. Tra diritto e non diritto. Feltrinelli, 2006</a:t>
            </a:r>
            <a:r>
              <a:rPr lang="it-IT" altLang="it-IT" sz="2400" dirty="0">
                <a:latin typeface="+mj-lt"/>
              </a:rPr>
              <a:t>)</a:t>
            </a:r>
          </a:p>
          <a:p>
            <a:endParaRPr lang="it-IT" dirty="0">
              <a:latin typeface="+mj-lt"/>
            </a:endParaRPr>
          </a:p>
        </p:txBody>
      </p:sp>
      <p:sp>
        <p:nvSpPr>
          <p:cNvPr id="2" name="Titolo 1"/>
          <p:cNvSpPr>
            <a:spLocks noGrp="1"/>
          </p:cNvSpPr>
          <p:nvPr>
            <p:ph type="title"/>
          </p:nvPr>
        </p:nvSpPr>
        <p:spPr>
          <a:xfrm>
            <a:off x="323528" y="116632"/>
            <a:ext cx="8640960" cy="1728192"/>
          </a:xfrm>
        </p:spPr>
        <p:txBody>
          <a:bodyPr>
            <a:normAutofit fontScale="90000"/>
          </a:bodyPr>
          <a:lstStyle/>
          <a:p>
            <a:r>
              <a:rPr lang="it-IT" sz="3600" dirty="0" smtClean="0"/>
              <a:t/>
            </a:r>
            <a:br>
              <a:rPr lang="it-IT" sz="3600" dirty="0" smtClean="0"/>
            </a:br>
            <a:r>
              <a:rPr lang="it-IT" sz="3600" dirty="0"/>
              <a:t/>
            </a:r>
            <a:br>
              <a:rPr lang="it-IT" sz="3600" dirty="0"/>
            </a:br>
            <a:r>
              <a:rPr lang="it-IT" sz="3600" dirty="0" smtClean="0"/>
              <a:t>Ma stiamo vivendo in una sorta </a:t>
            </a:r>
            <a:r>
              <a:rPr lang="it-IT" sz="3600" dirty="0"/>
              <a:t>« </a:t>
            </a:r>
            <a:r>
              <a:rPr lang="it-IT" sz="3600" i="1" dirty="0"/>
              <a:t>law </a:t>
            </a:r>
            <a:r>
              <a:rPr lang="it-IT" sz="3600" i="1" dirty="0" err="1"/>
              <a:t>saturated</a:t>
            </a:r>
            <a:r>
              <a:rPr lang="it-IT" sz="3600" i="1" dirty="0"/>
              <a:t> society</a:t>
            </a:r>
            <a:r>
              <a:rPr lang="it-IT" sz="3600" dirty="0"/>
              <a:t> </a:t>
            </a:r>
            <a:r>
              <a:rPr lang="it-IT" sz="3600" dirty="0" smtClean="0"/>
              <a:t>«</a:t>
            </a:r>
            <a:r>
              <a:rPr lang="it-IT" dirty="0" smtClean="0"/>
              <a:t>…. </a:t>
            </a:r>
            <a:endParaRPr lang="it-IT"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pic>
        <p:nvPicPr>
          <p:cNvPr id="6146" name="Picture 2" descr="C:\Users\Utente\Desktop\130401_VFC_LawSchoolCrisis_jpg_CROP_rectangle3-larg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872" y="1124744"/>
            <a:ext cx="2127774" cy="1296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26269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07496" y="2708920"/>
            <a:ext cx="8928992" cy="3362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257300" indent="-342900" eaLnBrk="0" hangingPunct="0">
              <a:defRPr>
                <a:solidFill>
                  <a:schemeClr val="tx1"/>
                </a:solidFill>
                <a:latin typeface="Arial" charset="0"/>
              </a:defRPr>
            </a:lvl3pPr>
            <a:lvl4pPr marL="1714500" indent="-342900" eaLnBrk="0" hangingPunct="0">
              <a:defRPr>
                <a:solidFill>
                  <a:schemeClr val="tx1"/>
                </a:solidFill>
                <a:latin typeface="Arial" charset="0"/>
              </a:defRPr>
            </a:lvl4pPr>
            <a:lvl5pPr marL="2171700" indent="-342900" eaLnBrk="0" hangingPunct="0">
              <a:defRPr>
                <a:solidFill>
                  <a:schemeClr val="tx1"/>
                </a:solidFill>
                <a:latin typeface="Arial" charset="0"/>
              </a:defRPr>
            </a:lvl5pPr>
            <a:lvl6pPr marL="2628900" indent="-342900" eaLnBrk="0" fontAlgn="base" hangingPunct="0">
              <a:spcBef>
                <a:spcPct val="0"/>
              </a:spcBef>
              <a:spcAft>
                <a:spcPct val="0"/>
              </a:spcAft>
              <a:defRPr>
                <a:solidFill>
                  <a:schemeClr val="tx1"/>
                </a:solidFill>
                <a:latin typeface="Arial" charset="0"/>
              </a:defRPr>
            </a:lvl6pPr>
            <a:lvl7pPr marL="3086100" indent="-342900" eaLnBrk="0" fontAlgn="base" hangingPunct="0">
              <a:spcBef>
                <a:spcPct val="0"/>
              </a:spcBef>
              <a:spcAft>
                <a:spcPct val="0"/>
              </a:spcAft>
              <a:defRPr>
                <a:solidFill>
                  <a:schemeClr val="tx1"/>
                </a:solidFill>
                <a:latin typeface="Arial" charset="0"/>
              </a:defRPr>
            </a:lvl7pPr>
            <a:lvl8pPr marL="3543300" indent="-342900" eaLnBrk="0" fontAlgn="base" hangingPunct="0">
              <a:spcBef>
                <a:spcPct val="0"/>
              </a:spcBef>
              <a:spcAft>
                <a:spcPct val="0"/>
              </a:spcAft>
              <a:defRPr>
                <a:solidFill>
                  <a:schemeClr val="tx1"/>
                </a:solidFill>
                <a:latin typeface="Arial" charset="0"/>
              </a:defRPr>
            </a:lvl8pPr>
            <a:lvl9pPr marL="4000500" indent="-3429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it-IT" altLang="it-IT" sz="2900" b="1" dirty="0">
              <a:latin typeface="Georgia" pitchFamily="18" charset="0"/>
            </a:endParaRPr>
          </a:p>
          <a:p>
            <a:pPr eaLnBrk="1" hangingPunct="1">
              <a:spcBef>
                <a:spcPct val="50000"/>
              </a:spcBef>
              <a:buFontTx/>
              <a:buAutoNum type="arabicPeriod"/>
            </a:pPr>
            <a:r>
              <a:rPr lang="it-IT" altLang="it-IT" sz="2800" i="1" dirty="0" smtClean="0">
                <a:latin typeface="Palatino Linotype" panose="02040502050505030304" pitchFamily="18" charset="0"/>
              </a:rPr>
              <a:t>spinta </a:t>
            </a:r>
            <a:r>
              <a:rPr lang="it-IT" altLang="it-IT" sz="2800" i="1" dirty="0" smtClean="0">
                <a:latin typeface="Palatino Linotype" panose="02040502050505030304" pitchFamily="18" charset="0"/>
              </a:rPr>
              <a:t>alla proceduralizzazione </a:t>
            </a:r>
            <a:r>
              <a:rPr lang="it-IT" altLang="it-IT" sz="2800" i="1" dirty="0">
                <a:latin typeface="Palatino Linotype" panose="02040502050505030304" pitchFamily="18" charset="0"/>
              </a:rPr>
              <a:t>della cura</a:t>
            </a:r>
          </a:p>
          <a:p>
            <a:pPr eaLnBrk="1" hangingPunct="1">
              <a:spcBef>
                <a:spcPct val="50000"/>
              </a:spcBef>
              <a:buFontTx/>
              <a:buAutoNum type="arabicPeriod"/>
            </a:pPr>
            <a:r>
              <a:rPr lang="it-IT" altLang="it-IT" sz="2800" i="1" dirty="0">
                <a:latin typeface="Palatino Linotype" panose="02040502050505030304" pitchFamily="18" charset="0"/>
              </a:rPr>
              <a:t> </a:t>
            </a:r>
            <a:r>
              <a:rPr lang="it-IT" altLang="it-IT" sz="2800" i="1" dirty="0" smtClean="0">
                <a:latin typeface="Palatino Linotype" panose="02040502050505030304" pitchFamily="18" charset="0"/>
              </a:rPr>
              <a:t>l’ </a:t>
            </a:r>
            <a:r>
              <a:rPr lang="it-IT" altLang="it-IT" sz="2800" i="1" dirty="0">
                <a:latin typeface="Palatino Linotype" panose="02040502050505030304" pitchFamily="18" charset="0"/>
              </a:rPr>
              <a:t>emergere di una cultura medica ed assistenziale orientata in termini difensivi, particolarmente attenta alla </a:t>
            </a:r>
            <a:r>
              <a:rPr lang="it-IT" altLang="it-IT" sz="2800" i="1" dirty="0" err="1">
                <a:latin typeface="Palatino Linotype" panose="02040502050505030304" pitchFamily="18" charset="0"/>
              </a:rPr>
              <a:t>pre</a:t>
            </a:r>
            <a:r>
              <a:rPr lang="it-IT" altLang="it-IT" sz="2800" i="1" dirty="0">
                <a:latin typeface="Palatino Linotype" panose="02040502050505030304" pitchFamily="18" charset="0"/>
              </a:rPr>
              <a:t>-costituzione di cause di giustificazione. </a:t>
            </a:r>
          </a:p>
          <a:p>
            <a:pPr eaLnBrk="1" hangingPunct="1">
              <a:spcBef>
                <a:spcPct val="50000"/>
              </a:spcBef>
            </a:pPr>
            <a:endParaRPr lang="it-IT" altLang="it-IT" sz="2900" dirty="0">
              <a:solidFill>
                <a:srgbClr val="CC0000"/>
              </a:solidFill>
              <a:latin typeface="Georgia" pitchFamily="18" charset="0"/>
            </a:endParaRPr>
          </a:p>
        </p:txBody>
      </p:sp>
      <p:sp>
        <p:nvSpPr>
          <p:cNvPr id="2" name="Segnaposto piè di pagina 1"/>
          <p:cNvSpPr>
            <a:spLocks noGrp="1"/>
          </p:cNvSpPr>
          <p:nvPr>
            <p:ph type="ftr" sz="quarter" idx="12"/>
          </p:nvPr>
        </p:nvSpPr>
        <p:spPr/>
        <p:txBody>
          <a:bodyPr/>
          <a:lstStyle/>
          <a:p>
            <a:r>
              <a:rPr lang="it-IT" smtClean="0"/>
              <a:t>Maurizio Benato</a:t>
            </a:r>
            <a:endParaRPr lang="it-IT"/>
          </a:p>
        </p:txBody>
      </p:sp>
      <p:pic>
        <p:nvPicPr>
          <p:cNvPr id="7170" name="Picture 2" descr="C:\Users\Utente\Desktop\imag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6136" y="1014900"/>
            <a:ext cx="2506266" cy="1333980"/>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p:cNvSpPr txBox="1"/>
          <p:nvPr/>
        </p:nvSpPr>
        <p:spPr>
          <a:xfrm>
            <a:off x="395536" y="260648"/>
            <a:ext cx="4680520" cy="2554545"/>
          </a:xfrm>
          <a:prstGeom prst="rect">
            <a:avLst/>
          </a:prstGeom>
          <a:noFill/>
        </p:spPr>
        <p:txBody>
          <a:bodyPr wrap="square" rtlCol="0">
            <a:spAutoFit/>
          </a:bodyPr>
          <a:lstStyle/>
          <a:p>
            <a:pPr algn="ctr">
              <a:spcBef>
                <a:spcPct val="50000"/>
              </a:spcBef>
            </a:pPr>
            <a:r>
              <a:rPr lang="it-IT" altLang="it-IT" sz="4000" b="1" dirty="0">
                <a:latin typeface="Georgia" pitchFamily="18" charset="0"/>
              </a:rPr>
              <a:t>Società “law-</a:t>
            </a:r>
            <a:r>
              <a:rPr lang="it-IT" altLang="it-IT" sz="4000" b="1" dirty="0" err="1">
                <a:latin typeface="Georgia" pitchFamily="18" charset="0"/>
              </a:rPr>
              <a:t>saturated</a:t>
            </a:r>
            <a:r>
              <a:rPr lang="it-IT" altLang="it-IT" sz="4000" b="1" dirty="0" smtClean="0">
                <a:latin typeface="Georgia" pitchFamily="18" charset="0"/>
              </a:rPr>
              <a:t>” e </a:t>
            </a:r>
            <a:r>
              <a:rPr lang="it-IT" altLang="it-IT" sz="4000" b="1" dirty="0" err="1" smtClean="0">
                <a:latin typeface="Georgia" pitchFamily="18" charset="0"/>
              </a:rPr>
              <a:t>giuridicizzaione</a:t>
            </a:r>
            <a:r>
              <a:rPr lang="it-IT" altLang="it-IT" sz="4000" b="1" dirty="0" smtClean="0">
                <a:latin typeface="Georgia" pitchFamily="18" charset="0"/>
              </a:rPr>
              <a:t>  della medicina :</a:t>
            </a:r>
            <a:endParaRPr lang="it-IT" altLang="it-IT" sz="4000" b="1" dirty="0">
              <a:latin typeface="Georgia" pitchFamily="18" charset="0"/>
            </a:endParaRPr>
          </a:p>
        </p:txBody>
      </p:sp>
    </p:spTree>
    <p:extLst>
      <p:ext uri="{BB962C8B-B14F-4D97-AF65-F5344CB8AC3E}">
        <p14:creationId xmlns:p14="http://schemas.microsoft.com/office/powerpoint/2010/main" val="13861263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2"/>
          </p:nvPr>
        </p:nvSpPr>
        <p:spPr/>
        <p:txBody>
          <a:bodyPr/>
          <a:lstStyle/>
          <a:p>
            <a:r>
              <a:rPr lang="it-IT" smtClean="0"/>
              <a:t>Maurizio Benato</a:t>
            </a:r>
            <a:endParaRPr lang="it-IT"/>
          </a:p>
        </p:txBody>
      </p:sp>
      <p:pic>
        <p:nvPicPr>
          <p:cNvPr id="3" name="Picture 2" descr="C:\Users\Utente\Desktop\administrative-and-public-law1-1150x6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24377" y="158104"/>
            <a:ext cx="2890801" cy="1686720"/>
          </a:xfrm>
          <a:prstGeom prst="rect">
            <a:avLst/>
          </a:prstGeom>
          <a:noFill/>
          <a:extLst>
            <a:ext uri="{909E8E84-426E-40DD-AFC4-6F175D3DCCD1}">
              <a14:hiddenFill xmlns:a14="http://schemas.microsoft.com/office/drawing/2010/main">
                <a:solidFill>
                  <a:srgbClr val="FFFFFF"/>
                </a:solidFill>
              </a14:hiddenFill>
            </a:ext>
          </a:extLst>
        </p:spPr>
      </p:pic>
      <p:sp>
        <p:nvSpPr>
          <p:cNvPr id="4" name="Rettangolo 3"/>
          <p:cNvSpPr/>
          <p:nvPr/>
        </p:nvSpPr>
        <p:spPr>
          <a:xfrm>
            <a:off x="266218" y="3068960"/>
            <a:ext cx="8640960" cy="2554545"/>
          </a:xfrm>
          <a:prstGeom prst="rect">
            <a:avLst/>
          </a:prstGeom>
        </p:spPr>
        <p:txBody>
          <a:bodyPr wrap="square">
            <a:spAutoFit/>
          </a:bodyPr>
          <a:lstStyle/>
          <a:p>
            <a:pPr>
              <a:spcBef>
                <a:spcPct val="50000"/>
              </a:spcBef>
              <a:defRPr/>
            </a:pPr>
            <a:r>
              <a:rPr lang="it-IT" altLang="it-IT" sz="4000" dirty="0" err="1">
                <a:solidFill>
                  <a:srgbClr val="FF0000"/>
                </a:solidFill>
                <a:effectLst>
                  <a:outerShdw blurRad="38100" dist="38100" dir="2700000" algn="tl">
                    <a:srgbClr val="C0C0C0"/>
                  </a:outerShdw>
                </a:effectLst>
                <a:latin typeface="Garamond" panose="02020404030301010803" pitchFamily="18" charset="0"/>
              </a:rPr>
              <a:t>iper</a:t>
            </a:r>
            <a:r>
              <a:rPr lang="it-IT" altLang="it-IT" sz="4000" dirty="0">
                <a:solidFill>
                  <a:srgbClr val="FF0000"/>
                </a:solidFill>
                <a:effectLst>
                  <a:outerShdw blurRad="38100" dist="38100" dir="2700000" algn="tl">
                    <a:srgbClr val="C0C0C0"/>
                  </a:outerShdw>
                </a:effectLst>
                <a:latin typeface="Garamond" panose="02020404030301010803" pitchFamily="18" charset="0"/>
              </a:rPr>
              <a:t>-responsabilizzazione giuridica</a:t>
            </a:r>
            <a:r>
              <a:rPr lang="it-IT" altLang="it-IT" sz="4000" dirty="0">
                <a:solidFill>
                  <a:srgbClr val="FF0000"/>
                </a:solidFill>
                <a:latin typeface="Garamond" panose="02020404030301010803" pitchFamily="18" charset="0"/>
              </a:rPr>
              <a:t>  </a:t>
            </a:r>
            <a:r>
              <a:rPr lang="it-IT" altLang="it-IT" sz="4000" dirty="0" smtClean="0">
                <a:latin typeface="Garamond" panose="02020404030301010803" pitchFamily="18" charset="0"/>
              </a:rPr>
              <a:t>faccia  da contrappunto la </a:t>
            </a:r>
            <a:r>
              <a:rPr lang="it-IT" altLang="it-IT" sz="4000" dirty="0">
                <a:latin typeface="Garamond" panose="02020404030301010803" pitchFamily="18" charset="0"/>
              </a:rPr>
              <a:t>progressiva </a:t>
            </a:r>
            <a:r>
              <a:rPr lang="it-IT" altLang="it-IT" sz="4000" dirty="0">
                <a:solidFill>
                  <a:srgbClr val="FF0000"/>
                </a:solidFill>
                <a:effectLst>
                  <a:outerShdw blurRad="38100" dist="38100" dir="2700000" algn="tl">
                    <a:srgbClr val="C0C0C0"/>
                  </a:outerShdw>
                </a:effectLst>
                <a:latin typeface="Garamond" panose="02020404030301010803" pitchFamily="18" charset="0"/>
              </a:rPr>
              <a:t>de- </a:t>
            </a:r>
            <a:r>
              <a:rPr lang="it-IT" altLang="it-IT" sz="4000" dirty="0" smtClean="0">
                <a:solidFill>
                  <a:srgbClr val="FF0000"/>
                </a:solidFill>
                <a:effectLst>
                  <a:outerShdw blurRad="38100" dist="38100" dir="2700000" algn="tl">
                    <a:srgbClr val="C0C0C0"/>
                  </a:outerShdw>
                </a:effectLst>
                <a:latin typeface="Garamond" panose="02020404030301010803" pitchFamily="18" charset="0"/>
              </a:rPr>
              <a:t>responsabilizzazione </a:t>
            </a:r>
            <a:r>
              <a:rPr lang="it-IT" altLang="it-IT" sz="4000" dirty="0">
                <a:solidFill>
                  <a:srgbClr val="FF0000"/>
                </a:solidFill>
                <a:effectLst>
                  <a:outerShdw blurRad="38100" dist="38100" dir="2700000" algn="tl">
                    <a:srgbClr val="C0C0C0"/>
                  </a:outerShdw>
                </a:effectLst>
                <a:latin typeface="Garamond" panose="02020404030301010803" pitchFamily="18" charset="0"/>
              </a:rPr>
              <a:t>etica e </a:t>
            </a:r>
            <a:r>
              <a:rPr lang="it-IT" altLang="it-IT" sz="4000" dirty="0" smtClean="0">
                <a:solidFill>
                  <a:srgbClr val="FF0000"/>
                </a:solidFill>
                <a:effectLst>
                  <a:outerShdw blurRad="38100" dist="38100" dir="2700000" algn="tl">
                    <a:srgbClr val="C0C0C0"/>
                  </a:outerShdw>
                </a:effectLst>
                <a:latin typeface="Garamond" panose="02020404030301010803" pitchFamily="18" charset="0"/>
              </a:rPr>
              <a:t>					deontologica </a:t>
            </a:r>
            <a:r>
              <a:rPr lang="it-IT" altLang="it-IT" sz="4000" dirty="0">
                <a:solidFill>
                  <a:srgbClr val="FF0000"/>
                </a:solidFill>
                <a:effectLst>
                  <a:outerShdw blurRad="38100" dist="38100" dir="2700000" algn="tl">
                    <a:srgbClr val="C0C0C0"/>
                  </a:outerShdw>
                </a:effectLst>
                <a:latin typeface="Garamond" panose="02020404030301010803" pitchFamily="18" charset="0"/>
              </a:rPr>
              <a:t>!</a:t>
            </a:r>
            <a:endParaRPr lang="it-IT" altLang="it-IT" sz="4000" dirty="0">
              <a:solidFill>
                <a:srgbClr val="FF0000"/>
              </a:solidFill>
              <a:latin typeface="Garamond" panose="02020404030301010803" pitchFamily="18" charset="0"/>
            </a:endParaRPr>
          </a:p>
        </p:txBody>
      </p:sp>
      <p:sp>
        <p:nvSpPr>
          <p:cNvPr id="5" name="CasellaDiTesto 4"/>
          <p:cNvSpPr txBox="1"/>
          <p:nvPr/>
        </p:nvSpPr>
        <p:spPr>
          <a:xfrm>
            <a:off x="539552" y="332656"/>
            <a:ext cx="4968552" cy="1938992"/>
          </a:xfrm>
          <a:prstGeom prst="rect">
            <a:avLst/>
          </a:prstGeom>
          <a:noFill/>
        </p:spPr>
        <p:txBody>
          <a:bodyPr wrap="square" rtlCol="0">
            <a:spAutoFit/>
          </a:bodyPr>
          <a:lstStyle/>
          <a:p>
            <a:r>
              <a:rPr lang="it-IT" sz="4000" dirty="0" smtClean="0"/>
              <a:t>Ora  si deve evitare…….. che alla..</a:t>
            </a:r>
            <a:endParaRPr lang="it-IT" sz="4000" dirty="0"/>
          </a:p>
        </p:txBody>
      </p:sp>
    </p:spTree>
    <p:extLst>
      <p:ext uri="{BB962C8B-B14F-4D97-AF65-F5344CB8AC3E}">
        <p14:creationId xmlns:p14="http://schemas.microsoft.com/office/powerpoint/2010/main" val="36344694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1680" y="1340768"/>
            <a:ext cx="5341620" cy="2567940"/>
          </a:xfrm>
        </p:spPr>
      </p:pic>
      <p:sp>
        <p:nvSpPr>
          <p:cNvPr id="2" name="Titolo 1"/>
          <p:cNvSpPr>
            <a:spLocks noGrp="1"/>
          </p:cNvSpPr>
          <p:nvPr>
            <p:ph type="title"/>
          </p:nvPr>
        </p:nvSpPr>
        <p:spPr>
          <a:xfrm>
            <a:off x="251520" y="116632"/>
            <a:ext cx="8640960" cy="936104"/>
          </a:xfrm>
        </p:spPr>
        <p:txBody>
          <a:bodyPr>
            <a:normAutofit/>
          </a:bodyPr>
          <a:lstStyle/>
          <a:p>
            <a:r>
              <a:rPr lang="it-IT" sz="3600" dirty="0" smtClean="0"/>
              <a:t>  	I 360°  della legge  nei suoi 8 articoli</a:t>
            </a:r>
            <a:endParaRPr lang="it-IT" sz="3600" dirty="0"/>
          </a:p>
        </p:txBody>
      </p:sp>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680" y="3872416"/>
            <a:ext cx="5288280" cy="2552700"/>
          </a:xfrm>
          <a:prstGeom prst="rect">
            <a:avLst/>
          </a:prstGeom>
        </p:spPr>
      </p:pic>
      <p:sp>
        <p:nvSpPr>
          <p:cNvPr id="3" name="Segnaposto piè di pagina 2"/>
          <p:cNvSpPr>
            <a:spLocks noGrp="1"/>
          </p:cNvSpPr>
          <p:nvPr>
            <p:ph type="ftr" sz="quarter" idx="12"/>
          </p:nvPr>
        </p:nvSpPr>
        <p:spPr/>
        <p:txBody>
          <a:bodyPr/>
          <a:lstStyle/>
          <a:p>
            <a:r>
              <a:rPr lang="it-IT" smtClean="0"/>
              <a:t>Maurizio Benato</a:t>
            </a:r>
            <a:endParaRPr lang="it-IT"/>
          </a:p>
        </p:txBody>
      </p:sp>
    </p:spTree>
    <p:extLst>
      <p:ext uri="{BB962C8B-B14F-4D97-AF65-F5344CB8AC3E}">
        <p14:creationId xmlns:p14="http://schemas.microsoft.com/office/powerpoint/2010/main" val="24502680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2"/>
          </p:nvPr>
        </p:nvSpPr>
        <p:spPr/>
        <p:txBody>
          <a:bodyPr/>
          <a:lstStyle/>
          <a:p>
            <a:r>
              <a:rPr lang="it-IT" smtClean="0"/>
              <a:t>Maurizio Benato</a:t>
            </a:r>
            <a:endParaRPr lang="it-IT"/>
          </a:p>
        </p:txBody>
      </p:sp>
      <p:sp>
        <p:nvSpPr>
          <p:cNvPr id="3" name="CasellaDiTesto 2"/>
          <p:cNvSpPr txBox="1"/>
          <p:nvPr/>
        </p:nvSpPr>
        <p:spPr>
          <a:xfrm>
            <a:off x="1547664" y="1916832"/>
            <a:ext cx="6480720" cy="2585323"/>
          </a:xfrm>
          <a:prstGeom prst="rect">
            <a:avLst/>
          </a:prstGeom>
          <a:noFill/>
        </p:spPr>
        <p:txBody>
          <a:bodyPr wrap="square" rtlCol="0">
            <a:spAutoFit/>
          </a:bodyPr>
          <a:lstStyle/>
          <a:p>
            <a:r>
              <a:rPr lang="it-IT" sz="5400" dirty="0" smtClean="0"/>
              <a:t>Gli aspetti più controversi della legge  sulle DAT</a:t>
            </a:r>
            <a:endParaRPr lang="it-IT" sz="5400" dirty="0"/>
          </a:p>
        </p:txBody>
      </p:sp>
    </p:spTree>
    <p:extLst>
      <p:ext uri="{BB962C8B-B14F-4D97-AF65-F5344CB8AC3E}">
        <p14:creationId xmlns:p14="http://schemas.microsoft.com/office/powerpoint/2010/main" val="34279379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51520" y="2204864"/>
            <a:ext cx="8712968" cy="4185761"/>
          </a:xfrm>
          <a:prstGeom prst="rect">
            <a:avLst/>
          </a:prstGeom>
          <a:noFill/>
        </p:spPr>
        <p:txBody>
          <a:bodyPr wrap="square" rtlCol="0">
            <a:spAutoFit/>
          </a:bodyPr>
          <a:lstStyle/>
          <a:p>
            <a:pPr fontAlgn="base"/>
            <a:endParaRPr lang="it-IT" i="1" dirty="0" smtClean="0"/>
          </a:p>
          <a:p>
            <a:r>
              <a:rPr lang="it-IT" dirty="0" smtClean="0"/>
              <a:t> </a:t>
            </a:r>
            <a:r>
              <a:rPr lang="it-IT" dirty="0"/>
              <a:t>Nei casi di paziente con prognosi infausta a breve termine o di</a:t>
            </a:r>
          </a:p>
          <a:p>
            <a:r>
              <a:rPr lang="it-IT" dirty="0"/>
              <a:t>imminenza di morte, il medico deve astenersi da ogni ostinazione</a:t>
            </a:r>
          </a:p>
          <a:p>
            <a:r>
              <a:rPr lang="it-IT" dirty="0"/>
              <a:t>irragionevole nella somministrazione delle cure e dal ricorso a</a:t>
            </a:r>
          </a:p>
          <a:p>
            <a:r>
              <a:rPr lang="it-IT" dirty="0"/>
              <a:t>trattamenti inutili o sproporzionati. </a:t>
            </a:r>
            <a:r>
              <a:rPr lang="it-IT" dirty="0" smtClean="0"/>
              <a:t> Omissis ART. 2 comma 2</a:t>
            </a:r>
          </a:p>
          <a:p>
            <a:endParaRPr lang="it-IT" i="1" dirty="0"/>
          </a:p>
          <a:p>
            <a:endParaRPr lang="it-IT" i="1" dirty="0"/>
          </a:p>
          <a:p>
            <a:r>
              <a:rPr lang="it-IT" dirty="0" smtClean="0"/>
              <a:t> </a:t>
            </a:r>
            <a:r>
              <a:rPr lang="it-IT" dirty="0" smtClean="0"/>
              <a:t>Scrive il giurista Luca Benci :  </a:t>
            </a:r>
            <a:r>
              <a:rPr lang="it-IT" i="1" dirty="0" smtClean="0"/>
              <a:t>Difficile </a:t>
            </a:r>
            <a:r>
              <a:rPr lang="it-IT" i="1" dirty="0"/>
              <a:t>in questi casi non concordare con </a:t>
            </a:r>
            <a:r>
              <a:rPr lang="it-IT" i="1" dirty="0" smtClean="0"/>
              <a:t>chi autorevolmente </a:t>
            </a:r>
            <a:r>
              <a:rPr lang="it-IT" i="1" dirty="0"/>
              <a:t>ha affermato che è “</a:t>
            </a:r>
            <a:r>
              <a:rPr lang="it-IT" i="1" dirty="0" smtClean="0"/>
              <a:t>oggettivamente accanimento </a:t>
            </a:r>
            <a:r>
              <a:rPr lang="it-IT" i="1" dirty="0"/>
              <a:t>terapeutico tutto ciò che non è </a:t>
            </a:r>
            <a:r>
              <a:rPr lang="it-IT" i="1" dirty="0" smtClean="0"/>
              <a:t>voluto dal </a:t>
            </a:r>
            <a:r>
              <a:rPr lang="it-IT" i="1" dirty="0"/>
              <a:t>paziente” (Mori M., Il caso </a:t>
            </a:r>
            <a:r>
              <a:rPr lang="it-IT" i="1" dirty="0" err="1"/>
              <a:t>Eluana</a:t>
            </a:r>
            <a:r>
              <a:rPr lang="it-IT" i="1" dirty="0"/>
              <a:t> </a:t>
            </a:r>
            <a:r>
              <a:rPr lang="it-IT" i="1" dirty="0" err="1"/>
              <a:t>Englaro</a:t>
            </a:r>
            <a:r>
              <a:rPr lang="it-IT" i="1" dirty="0" smtClean="0"/>
              <a:t>, </a:t>
            </a:r>
            <a:r>
              <a:rPr lang="it-IT" i="1" dirty="0" err="1" smtClean="0"/>
              <a:t>Pendragon</a:t>
            </a:r>
            <a:r>
              <a:rPr lang="it-IT" i="1" dirty="0"/>
              <a:t>, 2008). In questa ottica è “</a:t>
            </a:r>
            <a:r>
              <a:rPr lang="it-IT" i="1" dirty="0" smtClean="0"/>
              <a:t>terapia accanita</a:t>
            </a:r>
            <a:r>
              <a:rPr lang="it-IT" i="1" dirty="0"/>
              <a:t>”, senza consenso, a titolo esemplificativo</a:t>
            </a:r>
            <a:r>
              <a:rPr lang="it-IT" i="1" dirty="0" smtClean="0"/>
              <a:t>, l’amputazione </a:t>
            </a:r>
            <a:r>
              <a:rPr lang="it-IT" i="1" dirty="0"/>
              <a:t>di un arto, un trattamento dialitico, </a:t>
            </a:r>
            <a:r>
              <a:rPr lang="it-IT" i="1" dirty="0" smtClean="0"/>
              <a:t>il posizionamento </a:t>
            </a:r>
            <a:r>
              <a:rPr lang="it-IT" i="1" dirty="0"/>
              <a:t>di un sondino nasogastrico o di </a:t>
            </a:r>
            <a:r>
              <a:rPr lang="it-IT" i="1" dirty="0" smtClean="0"/>
              <a:t>una  </a:t>
            </a:r>
            <a:r>
              <a:rPr lang="it-IT" i="1" dirty="0" smtClean="0"/>
              <a:t>gastrotomia 	percutanea  </a:t>
            </a:r>
            <a:r>
              <a:rPr lang="it-IT" i="1" dirty="0"/>
              <a:t>attuate anche </a:t>
            </a:r>
            <a:r>
              <a:rPr lang="it-IT" sz="3200" i="1" dirty="0"/>
              <a:t>non</a:t>
            </a:r>
            <a:r>
              <a:rPr lang="it-IT" i="1" dirty="0"/>
              <a:t> nell’imminenza della morte.</a:t>
            </a:r>
          </a:p>
          <a:p>
            <a:pPr fontAlgn="base"/>
            <a:r>
              <a:rPr lang="it-IT" i="1" dirty="0" smtClean="0"/>
              <a:t> </a:t>
            </a:r>
            <a:endParaRPr lang="it-IT" sz="2400" b="1" dirty="0"/>
          </a:p>
        </p:txBody>
      </p:sp>
      <p:sp>
        <p:nvSpPr>
          <p:cNvPr id="3" name="CasellaDiTesto 2"/>
          <p:cNvSpPr txBox="1"/>
          <p:nvPr/>
        </p:nvSpPr>
        <p:spPr>
          <a:xfrm>
            <a:off x="755576" y="548680"/>
            <a:ext cx="5760640" cy="1077218"/>
          </a:xfrm>
          <a:prstGeom prst="rect">
            <a:avLst/>
          </a:prstGeom>
          <a:noFill/>
        </p:spPr>
        <p:txBody>
          <a:bodyPr wrap="square" rtlCol="0">
            <a:spAutoFit/>
          </a:bodyPr>
          <a:lstStyle/>
          <a:p>
            <a:pPr fontAlgn="base"/>
            <a:r>
              <a:rPr lang="it-IT" sz="3200" b="1" i="1" dirty="0"/>
              <a:t>Il medico </a:t>
            </a:r>
            <a:r>
              <a:rPr lang="it-IT" sz="3200" b="1" i="1" dirty="0" smtClean="0"/>
              <a:t>,  «l’accanimento terapeutico» 	e le DAT</a:t>
            </a:r>
            <a:endParaRPr lang="it-IT" sz="3200"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pic>
        <p:nvPicPr>
          <p:cNvPr id="14338" name="Picture 2" descr="C:\Users\Utente\Desktop\End_of_Life_JPG_1346132cl-8_Fotor-300x16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0029" y="332657"/>
            <a:ext cx="2670403" cy="1495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4590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7505" y="2204864"/>
            <a:ext cx="8841406" cy="3570208"/>
          </a:xfrm>
          <a:prstGeom prst="rect">
            <a:avLst/>
          </a:prstGeom>
          <a:noFill/>
        </p:spPr>
        <p:txBody>
          <a:bodyPr wrap="square" rtlCol="0">
            <a:spAutoFit/>
          </a:bodyPr>
          <a:lstStyle/>
          <a:p>
            <a:pPr marL="285750" indent="-285750" fontAlgn="base">
              <a:buFont typeface="Wingdings" panose="05000000000000000000" pitchFamily="2" charset="2"/>
              <a:buChar char="§"/>
            </a:pPr>
            <a:endParaRPr lang="it-IT" b="1" i="1" dirty="0" smtClean="0"/>
          </a:p>
          <a:p>
            <a:pPr marL="285750" indent="-285750" fontAlgn="base">
              <a:buFont typeface="Wingdings" panose="05000000000000000000" pitchFamily="2" charset="2"/>
              <a:buChar char="§"/>
            </a:pPr>
            <a:endParaRPr lang="it-IT" b="1" i="1" dirty="0"/>
          </a:p>
          <a:p>
            <a:pPr marL="285750" indent="-285750" fontAlgn="base">
              <a:buFont typeface="Wingdings" panose="05000000000000000000" pitchFamily="2" charset="2"/>
              <a:buChar char="§"/>
            </a:pPr>
            <a:endParaRPr lang="it-IT" b="1" i="1" dirty="0"/>
          </a:p>
          <a:p>
            <a:pPr fontAlgn="base"/>
            <a:r>
              <a:rPr lang="it-IT" sz="2800" b="1" i="1" dirty="0" smtClean="0"/>
              <a:t>        può </a:t>
            </a:r>
            <a:r>
              <a:rPr lang="it-IT" sz="2800" b="1" i="1" dirty="0"/>
              <a:t>essere considerato in sé </a:t>
            </a:r>
            <a:r>
              <a:rPr lang="it-IT" sz="2800" b="1" i="1" dirty="0" smtClean="0"/>
              <a:t>sproporzionato ?   				</a:t>
            </a:r>
            <a:r>
              <a:rPr lang="it-IT" sz="6000" b="1" i="1" dirty="0" smtClean="0"/>
              <a:t>No!</a:t>
            </a:r>
            <a:endParaRPr lang="it-IT" sz="5400" b="1" i="1" dirty="0" smtClean="0"/>
          </a:p>
          <a:p>
            <a:pPr fontAlgn="base"/>
            <a:endParaRPr lang="it-IT" sz="2800" b="1" i="1" dirty="0"/>
          </a:p>
          <a:p>
            <a:pPr fontAlgn="base"/>
            <a:r>
              <a:rPr lang="it-IT" sz="2800" b="1" i="1" dirty="0" smtClean="0"/>
              <a:t>  deve  essere  valutato </a:t>
            </a:r>
            <a:r>
              <a:rPr lang="it-IT" sz="2800" b="1" i="1" dirty="0"/>
              <a:t>all’interno della situazione </a:t>
            </a:r>
            <a:r>
              <a:rPr lang="it-IT" sz="2800" b="1" i="1" dirty="0" smtClean="0"/>
              <a:t>specifica </a:t>
            </a:r>
            <a:r>
              <a:rPr lang="it-IT" sz="2800" b="1" i="1" dirty="0"/>
              <a:t>e, quindi, non prima che si sia </a:t>
            </a:r>
            <a:r>
              <a:rPr lang="it-IT" sz="2800" b="1" i="1" dirty="0" smtClean="0"/>
              <a:t>verificata ..</a:t>
            </a:r>
            <a:endParaRPr lang="it-IT" sz="2800" b="1" i="1" dirty="0"/>
          </a:p>
        </p:txBody>
      </p:sp>
      <p:sp>
        <p:nvSpPr>
          <p:cNvPr id="3" name="CasellaDiTesto 2"/>
          <p:cNvSpPr txBox="1"/>
          <p:nvPr/>
        </p:nvSpPr>
        <p:spPr>
          <a:xfrm>
            <a:off x="0" y="673348"/>
            <a:ext cx="5508104" cy="1077218"/>
          </a:xfrm>
          <a:prstGeom prst="rect">
            <a:avLst/>
          </a:prstGeom>
          <a:noFill/>
        </p:spPr>
        <p:txBody>
          <a:bodyPr wrap="square" rtlCol="0">
            <a:spAutoFit/>
          </a:bodyPr>
          <a:lstStyle/>
          <a:p>
            <a:r>
              <a:rPr lang="it-IT" sz="3200" b="1" dirty="0" smtClean="0"/>
              <a:t>Quando un trattamento medico è sproporzionato ?</a:t>
            </a:r>
            <a:endParaRPr lang="it-IT" sz="3200" b="1"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pic>
        <p:nvPicPr>
          <p:cNvPr id="2050" name="Picture 2" descr="C:\Users\Utente\Desktop\imagesT2GBEVZ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3344" y="476672"/>
            <a:ext cx="3295567" cy="1513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2838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07504" y="3717032"/>
            <a:ext cx="8928992" cy="3096344"/>
          </a:xfrm>
        </p:spPr>
        <p:txBody>
          <a:bodyPr>
            <a:normAutofit fontScale="92500" lnSpcReduction="20000"/>
          </a:bodyPr>
          <a:lstStyle/>
          <a:p>
            <a:pPr marL="0" indent="0">
              <a:buNone/>
            </a:pPr>
            <a:endParaRPr lang="it-IT" dirty="0" smtClean="0"/>
          </a:p>
          <a:p>
            <a:pPr marL="0" indent="0">
              <a:buNone/>
            </a:pPr>
            <a:endParaRPr lang="it-IT" dirty="0"/>
          </a:p>
          <a:p>
            <a:pPr marL="342900" indent="-342900">
              <a:buFont typeface="Wingdings" panose="05000000000000000000" pitchFamily="2" charset="2"/>
              <a:buChar char="Ø"/>
            </a:pPr>
            <a:r>
              <a:rPr lang="it-IT" b="1" i="1" dirty="0" smtClean="0"/>
              <a:t>l’interruzione </a:t>
            </a:r>
            <a:r>
              <a:rPr lang="it-IT" b="1" i="1" dirty="0"/>
              <a:t>della NIA negli ultimi giorni di vita, nei casi in </a:t>
            </a:r>
            <a:r>
              <a:rPr lang="it-IT" b="1" i="1" dirty="0" smtClean="0"/>
              <a:t>cui vi </a:t>
            </a:r>
            <a:r>
              <a:rPr lang="it-IT" b="1" i="1" dirty="0"/>
              <a:t>è il rischio che sia controindicata per il benessere </a:t>
            </a:r>
            <a:r>
              <a:rPr lang="it-IT" b="1" i="1" dirty="0" smtClean="0"/>
              <a:t>del paziente</a:t>
            </a:r>
            <a:r>
              <a:rPr lang="it-IT" b="1" i="1" dirty="0"/>
              <a:t>, non </a:t>
            </a:r>
            <a:r>
              <a:rPr lang="it-IT" b="1" i="1" dirty="0" smtClean="0"/>
              <a:t>richiedeva  norma legislativa ! </a:t>
            </a:r>
          </a:p>
          <a:p>
            <a:endParaRPr lang="it-IT" b="1" dirty="0"/>
          </a:p>
          <a:p>
            <a:pPr marL="342900" indent="-342900">
              <a:buFont typeface="Wingdings" panose="05000000000000000000" pitchFamily="2" charset="2"/>
              <a:buChar char="Ø"/>
            </a:pPr>
            <a:r>
              <a:rPr lang="it-IT" b="1" i="1" dirty="0" smtClean="0"/>
              <a:t>parificare idratazione  e nutrizione  sempre e comunque a  trattamento sanitario è di dubbia correttezza  scientifica  ed etica  </a:t>
            </a:r>
            <a:r>
              <a:rPr lang="it-IT" i="1" dirty="0" smtClean="0"/>
              <a:t>perché </a:t>
            </a:r>
            <a:r>
              <a:rPr lang="it-IT" i="1" dirty="0" smtClean="0"/>
              <a:t> in moltissimi casi   </a:t>
            </a:r>
            <a:r>
              <a:rPr lang="it-IT" i="1" dirty="0" err="1" smtClean="0"/>
              <a:t>puo’</a:t>
            </a:r>
            <a:r>
              <a:rPr lang="it-IT" i="1" dirty="0" smtClean="0"/>
              <a:t> rispondere </a:t>
            </a:r>
            <a:r>
              <a:rPr lang="it-IT" i="1" dirty="0"/>
              <a:t>ad </a:t>
            </a:r>
            <a:r>
              <a:rPr lang="it-IT" b="1" i="1" dirty="0"/>
              <a:t>esigenze </a:t>
            </a:r>
            <a:r>
              <a:rPr lang="it-IT" b="1" i="1" dirty="0" smtClean="0"/>
              <a:t>fisiologiche…….</a:t>
            </a:r>
            <a:endParaRPr lang="it-IT" i="1" dirty="0" smtClean="0"/>
          </a:p>
          <a:p>
            <a:pPr marL="0" indent="0">
              <a:buNone/>
            </a:pPr>
            <a:endParaRPr lang="it-IT" dirty="0"/>
          </a:p>
          <a:p>
            <a:pPr marL="0" indent="0">
              <a:buNone/>
            </a:pPr>
            <a:r>
              <a:rPr lang="it-IT" dirty="0" smtClean="0"/>
              <a:t> </a:t>
            </a:r>
            <a:endParaRPr lang="it-IT" b="1" dirty="0"/>
          </a:p>
        </p:txBody>
      </p:sp>
      <p:sp>
        <p:nvSpPr>
          <p:cNvPr id="2" name="Titolo 1"/>
          <p:cNvSpPr>
            <a:spLocks noGrp="1"/>
          </p:cNvSpPr>
          <p:nvPr>
            <p:ph type="title"/>
          </p:nvPr>
        </p:nvSpPr>
        <p:spPr>
          <a:xfrm>
            <a:off x="107504" y="1772816"/>
            <a:ext cx="8712968" cy="1296144"/>
          </a:xfrm>
        </p:spPr>
        <p:txBody>
          <a:bodyPr>
            <a:normAutofit fontScale="90000"/>
          </a:bodyPr>
          <a:lstStyle/>
          <a:p>
            <a:r>
              <a:rPr lang="it-IT" b="1" dirty="0" smtClean="0"/>
              <a:t/>
            </a:r>
            <a:br>
              <a:rPr lang="it-IT" b="1" dirty="0" smtClean="0"/>
            </a:br>
            <a:r>
              <a:rPr lang="it-IT" b="1" dirty="0"/>
              <a:t/>
            </a:r>
            <a:br>
              <a:rPr lang="it-IT" b="1" dirty="0"/>
            </a:br>
            <a:r>
              <a:rPr lang="it-IT" b="1" dirty="0" smtClean="0"/>
              <a:t/>
            </a:r>
            <a:br>
              <a:rPr lang="it-IT" b="1" dirty="0" smtClean="0"/>
            </a:br>
            <a:r>
              <a:rPr lang="it-IT" b="1" dirty="0"/>
              <a:t/>
            </a:r>
            <a:br>
              <a:rPr lang="it-IT" b="1" dirty="0"/>
            </a:br>
            <a:r>
              <a:rPr lang="it-IT" b="1" dirty="0" smtClean="0"/>
              <a:t/>
            </a:r>
            <a:br>
              <a:rPr lang="it-IT" b="1" dirty="0" smtClean="0"/>
            </a:br>
            <a:r>
              <a:rPr lang="it-IT" b="1" dirty="0"/>
              <a:t/>
            </a:r>
            <a:br>
              <a:rPr lang="it-IT" b="1" dirty="0"/>
            </a:br>
            <a:r>
              <a:rPr lang="it-IT" b="1" dirty="0" smtClean="0"/>
              <a:t/>
            </a:r>
            <a:br>
              <a:rPr lang="it-IT" b="1" dirty="0" smtClean="0"/>
            </a:br>
            <a:r>
              <a:rPr lang="it-IT" b="1" dirty="0"/>
              <a:t/>
            </a:r>
            <a:br>
              <a:rPr lang="it-IT" b="1" dirty="0"/>
            </a:br>
            <a:r>
              <a:rPr lang="it-IT" b="1" dirty="0" smtClean="0"/>
              <a:t/>
            </a:r>
            <a:br>
              <a:rPr lang="it-IT" b="1" dirty="0" smtClean="0"/>
            </a:br>
            <a:r>
              <a:rPr lang="it-IT" b="1" dirty="0"/>
              <a:t/>
            </a:r>
            <a:br>
              <a:rPr lang="it-IT" b="1" dirty="0"/>
            </a:br>
            <a:r>
              <a:rPr lang="it-IT" sz="2700" b="1" dirty="0" smtClean="0"/>
              <a:t>Nutrizione </a:t>
            </a:r>
            <a:r>
              <a:rPr lang="it-IT" sz="2700" b="1" dirty="0"/>
              <a:t>e idratazione artificiali </a:t>
            </a:r>
            <a:r>
              <a:rPr lang="it-IT" sz="2700" b="1" dirty="0" smtClean="0"/>
              <a:t>(NIA)come</a:t>
            </a:r>
            <a:r>
              <a:rPr lang="it-IT" sz="2700" b="1" dirty="0"/>
              <a:t/>
            </a:r>
            <a:br>
              <a:rPr lang="it-IT" sz="2700" b="1" dirty="0"/>
            </a:br>
            <a:r>
              <a:rPr lang="it-IT" sz="2700" b="1" dirty="0"/>
              <a:t>«trattamento medico» </a:t>
            </a:r>
            <a:r>
              <a:rPr lang="it-IT" sz="2700" b="1" i="1" dirty="0"/>
              <a:t>tout court </a:t>
            </a:r>
            <a:r>
              <a:rPr lang="it-IT" sz="2700" b="1" dirty="0"/>
              <a:t>parificato agli </a:t>
            </a:r>
            <a:r>
              <a:rPr lang="it-IT" sz="2700" b="1" dirty="0" smtClean="0"/>
              <a:t>altri trattamenti … art. 1 comma 5</a:t>
            </a:r>
            <a:br>
              <a:rPr lang="it-IT" sz="2700" b="1" dirty="0" smtClean="0"/>
            </a:br>
            <a:r>
              <a:rPr lang="it-IT" sz="2700" i="1" dirty="0" smtClean="0"/>
              <a:t>il </a:t>
            </a:r>
            <a:r>
              <a:rPr lang="it-IT" sz="2700" i="1" dirty="0"/>
              <a:t>medico è chiamato ad agire attivamente e a sospenderli anche nei casi in cui essi non siano configurabili come accanimento terapeutico.</a:t>
            </a:r>
            <a:r>
              <a:rPr lang="it-IT" sz="2700" b="1" i="1" dirty="0"/>
              <a:t/>
            </a:r>
            <a:br>
              <a:rPr lang="it-IT" sz="2700" b="1" i="1" dirty="0"/>
            </a:br>
            <a:endParaRPr lang="it-IT" sz="2700" i="1"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pic>
        <p:nvPicPr>
          <p:cNvPr id="15362" name="Picture 2" descr="C:\Users\Utente\Desktop\Nuova immagine bitmap.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5816" y="2852936"/>
            <a:ext cx="2807263" cy="1406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00943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7504" y="980728"/>
            <a:ext cx="9036496" cy="6432530"/>
          </a:xfrm>
          <a:prstGeom prst="rect">
            <a:avLst/>
          </a:prstGeom>
          <a:noFill/>
        </p:spPr>
        <p:txBody>
          <a:bodyPr wrap="square" rtlCol="0">
            <a:spAutoFit/>
          </a:bodyPr>
          <a:lstStyle/>
          <a:p>
            <a:pPr fontAlgn="base"/>
            <a:r>
              <a:rPr lang="it-IT" i="1" dirty="0" smtClean="0"/>
              <a:t> </a:t>
            </a:r>
          </a:p>
          <a:p>
            <a:pPr fontAlgn="base"/>
            <a:r>
              <a:rPr lang="it-IT" i="1" dirty="0" smtClean="0"/>
              <a:t>non  si stabilisce  a priori , senza prima  </a:t>
            </a:r>
            <a:r>
              <a:rPr lang="it-IT" i="1" dirty="0"/>
              <a:t>conoscere le condizioni del paziente, il suo decorso clinico, etc. </a:t>
            </a:r>
            <a:endParaRPr lang="it-IT" i="1" dirty="0" smtClean="0"/>
          </a:p>
          <a:p>
            <a:pPr fontAlgn="base"/>
            <a:r>
              <a:rPr lang="it-IT" b="1" i="1" dirty="0" smtClean="0">
                <a:solidFill>
                  <a:srgbClr val="FF0000"/>
                </a:solidFill>
              </a:rPr>
              <a:t>Criteri oggettivi</a:t>
            </a:r>
            <a:r>
              <a:rPr lang="it-IT" i="1" dirty="0" smtClean="0"/>
              <a:t>: la </a:t>
            </a:r>
            <a:r>
              <a:rPr lang="it-IT" i="1" dirty="0"/>
              <a:t>proporzione tra mezzo e fine perseguito; </a:t>
            </a:r>
            <a:r>
              <a:rPr lang="it-IT" i="1" dirty="0" smtClean="0"/>
              <a:t>    </a:t>
            </a:r>
            <a:r>
              <a:rPr lang="it-IT" i="1" dirty="0"/>
              <a:t>il grado di difficoltà e il rischio; </a:t>
            </a:r>
            <a:r>
              <a:rPr lang="it-IT" i="1" dirty="0" smtClean="0"/>
              <a:t>        </a:t>
            </a:r>
            <a:r>
              <a:rPr lang="it-IT" i="1" dirty="0"/>
              <a:t>la possibilità di applicazione; </a:t>
            </a:r>
            <a:r>
              <a:rPr lang="it-IT" i="1" dirty="0" smtClean="0"/>
              <a:t>   </a:t>
            </a:r>
            <a:r>
              <a:rPr lang="it-IT" i="1" dirty="0"/>
              <a:t>le condizioni generali del malato (fisiche, psichiche, morali</a:t>
            </a:r>
            <a:r>
              <a:rPr lang="it-IT" i="1" dirty="0" smtClean="0"/>
              <a:t>).</a:t>
            </a:r>
            <a:endParaRPr lang="it-IT" i="1" dirty="0"/>
          </a:p>
          <a:p>
            <a:pPr fontAlgn="base"/>
            <a:endParaRPr lang="it-IT" b="1" i="1" dirty="0" smtClean="0"/>
          </a:p>
          <a:p>
            <a:pPr fontAlgn="base"/>
            <a:r>
              <a:rPr lang="it-IT" b="1" i="1" dirty="0" smtClean="0">
                <a:solidFill>
                  <a:srgbClr val="FF0000"/>
                </a:solidFill>
              </a:rPr>
              <a:t>Criteri </a:t>
            </a:r>
            <a:r>
              <a:rPr lang="it-IT" b="1" i="1" dirty="0">
                <a:solidFill>
                  <a:srgbClr val="FF0000"/>
                </a:solidFill>
              </a:rPr>
              <a:t>soggettivi </a:t>
            </a:r>
            <a:r>
              <a:rPr lang="it-IT" i="1" dirty="0" smtClean="0"/>
              <a:t>:  dolore </a:t>
            </a:r>
            <a:r>
              <a:rPr lang="it-IT" i="1" dirty="0"/>
              <a:t>fisico ingente o insopportabile, che non può essere </a:t>
            </a:r>
            <a:r>
              <a:rPr lang="it-IT" i="1" dirty="0" smtClean="0"/>
              <a:t>lenito,  </a:t>
            </a:r>
            <a:r>
              <a:rPr lang="it-IT" i="1" dirty="0"/>
              <a:t>una forte ripugnanza in relazione all’impiego del mezzo</a:t>
            </a:r>
            <a:r>
              <a:rPr lang="it-IT" i="1" dirty="0" smtClean="0"/>
              <a:t>; condizioni </a:t>
            </a:r>
            <a:r>
              <a:rPr lang="it-IT" i="1" dirty="0"/>
              <a:t>cliniche tali da impedire </a:t>
            </a:r>
            <a:r>
              <a:rPr lang="it-IT" i="1" dirty="0" smtClean="0"/>
              <a:t>al </a:t>
            </a:r>
            <a:r>
              <a:rPr lang="it-IT" i="1" dirty="0"/>
              <a:t>paziente l’adempimento di doveri </a:t>
            </a:r>
            <a:r>
              <a:rPr lang="it-IT" i="1" dirty="0" smtClean="0"/>
              <a:t>morali per lui  </a:t>
            </a:r>
            <a:r>
              <a:rPr lang="it-IT" i="1" dirty="0"/>
              <a:t>più gravi ed indifferibili</a:t>
            </a:r>
            <a:r>
              <a:rPr lang="it-IT" i="1" dirty="0" smtClean="0"/>
              <a:t>.</a:t>
            </a:r>
            <a:endParaRPr lang="it-IT" dirty="0"/>
          </a:p>
          <a:p>
            <a:pPr fontAlgn="base"/>
            <a:endParaRPr lang="it-IT" i="1" dirty="0" smtClean="0"/>
          </a:p>
          <a:p>
            <a:pPr fontAlgn="base"/>
            <a:r>
              <a:rPr lang="it-IT" sz="2800" i="1" dirty="0" smtClean="0"/>
              <a:t>La </a:t>
            </a:r>
            <a:r>
              <a:rPr lang="it-IT" sz="2800" i="1" dirty="0"/>
              <a:t>legge in questione ribadisce </a:t>
            </a:r>
            <a:r>
              <a:rPr lang="it-IT" sz="2800" i="1" dirty="0" smtClean="0"/>
              <a:t> </a:t>
            </a:r>
            <a:r>
              <a:rPr lang="it-IT" sz="2800" i="1" dirty="0"/>
              <a:t>il “no” </a:t>
            </a:r>
            <a:r>
              <a:rPr lang="it-IT" sz="2800" i="1" dirty="0" smtClean="0"/>
              <a:t>a trattamenti inutili e sproporzionati, ma </a:t>
            </a:r>
            <a:r>
              <a:rPr lang="it-IT" sz="2800" i="1" dirty="0"/>
              <a:t>questo non </a:t>
            </a:r>
            <a:r>
              <a:rPr lang="it-IT" sz="2800" i="1" dirty="0" smtClean="0"/>
              <a:t>richiede  </a:t>
            </a:r>
            <a:r>
              <a:rPr lang="it-IT" sz="2800" i="1" dirty="0"/>
              <a:t>l’esplicitazione di un giudizio clinico ?  </a:t>
            </a:r>
            <a:r>
              <a:rPr lang="it-IT" i="1" dirty="0"/>
              <a:t> </a:t>
            </a:r>
            <a:endParaRPr lang="it-IT" i="1" dirty="0" smtClean="0"/>
          </a:p>
          <a:p>
            <a:pPr fontAlgn="base"/>
            <a:r>
              <a:rPr lang="it-IT" i="1" dirty="0" smtClean="0"/>
              <a:t> </a:t>
            </a:r>
            <a:r>
              <a:rPr lang="it-IT" sz="2800" i="1" dirty="0" smtClean="0"/>
              <a:t>non </a:t>
            </a:r>
            <a:r>
              <a:rPr lang="it-IT" sz="2800" i="1" dirty="0"/>
              <a:t>si può escludere la ragione clinica di un atto </a:t>
            </a:r>
            <a:r>
              <a:rPr lang="it-IT" sz="2800" i="1" dirty="0" smtClean="0"/>
              <a:t>medico ! </a:t>
            </a:r>
          </a:p>
          <a:p>
            <a:pPr fontAlgn="base"/>
            <a:r>
              <a:rPr lang="it-IT" sz="2800" i="1" dirty="0" smtClean="0"/>
              <a:t> una indicazione </a:t>
            </a:r>
            <a:r>
              <a:rPr lang="it-IT" sz="2800" i="1" dirty="0"/>
              <a:t>generica e non contestualizzata </a:t>
            </a:r>
            <a:r>
              <a:rPr lang="it-IT" sz="2800" i="1" dirty="0" smtClean="0"/>
              <a:t> può aprire </a:t>
            </a:r>
            <a:r>
              <a:rPr lang="it-IT" sz="2800" i="1" dirty="0"/>
              <a:t>la strada </a:t>
            </a:r>
            <a:r>
              <a:rPr lang="it-IT" sz="2800" i="1" dirty="0" smtClean="0"/>
              <a:t>al </a:t>
            </a:r>
            <a:r>
              <a:rPr lang="it-IT" sz="2800" i="1" dirty="0"/>
              <a:t>sostegno </a:t>
            </a:r>
            <a:r>
              <a:rPr lang="it-IT" sz="2800" i="1" dirty="0" smtClean="0"/>
              <a:t>di </a:t>
            </a:r>
            <a:r>
              <a:rPr lang="it-IT" sz="2800" i="1" dirty="0"/>
              <a:t>azioni </a:t>
            </a:r>
            <a:r>
              <a:rPr lang="it-IT" sz="2800" i="1" dirty="0" smtClean="0"/>
              <a:t> di </a:t>
            </a:r>
            <a:r>
              <a:rPr lang="it-IT" sz="2800" i="1" dirty="0"/>
              <a:t>tipo </a:t>
            </a:r>
            <a:r>
              <a:rPr lang="it-IT" sz="2800" i="1" dirty="0" smtClean="0"/>
              <a:t>omissivo !</a:t>
            </a:r>
          </a:p>
          <a:p>
            <a:pPr fontAlgn="base"/>
            <a:r>
              <a:rPr lang="it-IT" sz="2800" i="1" dirty="0"/>
              <a:t> </a:t>
            </a:r>
            <a:r>
              <a:rPr lang="it-IT" sz="2800" i="1" dirty="0" smtClean="0"/>
              <a:t>         </a:t>
            </a:r>
            <a:r>
              <a:rPr lang="it-IT" i="1" dirty="0" smtClean="0"/>
              <a:t>(</a:t>
            </a:r>
            <a:r>
              <a:rPr lang="it-IT" i="1" dirty="0"/>
              <a:t>ovvero sottraendo le cure normali, </a:t>
            </a:r>
            <a:r>
              <a:rPr lang="it-IT" i="1" dirty="0" smtClean="0"/>
              <a:t>alimentazione </a:t>
            </a:r>
            <a:r>
              <a:rPr lang="it-IT" i="1" dirty="0"/>
              <a:t>e l’idratazione, etc.).</a:t>
            </a:r>
            <a:endParaRPr lang="it-IT" dirty="0"/>
          </a:p>
          <a:p>
            <a:pPr fontAlgn="base"/>
            <a:endParaRPr lang="it-IT" i="1" dirty="0"/>
          </a:p>
          <a:p>
            <a:pPr fontAlgn="base"/>
            <a:endParaRPr lang="it-IT" dirty="0"/>
          </a:p>
        </p:txBody>
      </p:sp>
      <p:sp>
        <p:nvSpPr>
          <p:cNvPr id="3" name="CasellaDiTesto 2"/>
          <p:cNvSpPr txBox="1"/>
          <p:nvPr/>
        </p:nvSpPr>
        <p:spPr>
          <a:xfrm>
            <a:off x="0" y="116632"/>
            <a:ext cx="6876256" cy="954107"/>
          </a:xfrm>
          <a:prstGeom prst="rect">
            <a:avLst/>
          </a:prstGeom>
          <a:noFill/>
        </p:spPr>
        <p:txBody>
          <a:bodyPr wrap="square" rtlCol="0">
            <a:spAutoFit/>
          </a:bodyPr>
          <a:lstStyle/>
          <a:p>
            <a:r>
              <a:rPr lang="it-IT" sz="2800" b="1" dirty="0" smtClean="0"/>
              <a:t> Quali sono i criteri per definire  un atto medico accanimento terapeutico ?</a:t>
            </a:r>
            <a:endParaRPr lang="it-IT" sz="2800" b="1" dirty="0"/>
          </a:p>
        </p:txBody>
      </p:sp>
      <p:pic>
        <p:nvPicPr>
          <p:cNvPr id="3074" name="Picture 2" descr="C:\Users\Utente\Desktop\Nuova immagine bitmap.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02254" y="116633"/>
            <a:ext cx="1220212" cy="1190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76491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2"/>
          </p:nvPr>
        </p:nvSpPr>
        <p:spPr/>
        <p:txBody>
          <a:bodyPr/>
          <a:lstStyle/>
          <a:p>
            <a:r>
              <a:rPr lang="it-IT" smtClean="0"/>
              <a:t>Maurizio Benato</a:t>
            </a:r>
            <a:endParaRPr lang="it-IT"/>
          </a:p>
        </p:txBody>
      </p:sp>
      <p:sp>
        <p:nvSpPr>
          <p:cNvPr id="4" name="Rettangolo 3"/>
          <p:cNvSpPr/>
          <p:nvPr/>
        </p:nvSpPr>
        <p:spPr>
          <a:xfrm>
            <a:off x="971600" y="1124744"/>
            <a:ext cx="7128792" cy="4401205"/>
          </a:xfrm>
          <a:prstGeom prst="rect">
            <a:avLst/>
          </a:prstGeom>
        </p:spPr>
        <p:txBody>
          <a:bodyPr wrap="square">
            <a:spAutoFit/>
          </a:bodyPr>
          <a:lstStyle/>
          <a:p>
            <a:r>
              <a:rPr lang="it-IT" sz="2800" dirty="0">
                <a:solidFill>
                  <a:srgbClr val="FF0000"/>
                </a:solidFill>
              </a:rPr>
              <a:t>“il medico è tenuto a rispettare la volontà espressa dal paziente di rifiutare il trattamento sanitario o di rinunciare al medesimo” non potendo comunque il paziente medesimo “esigere trattamenti sanitari contrari alla legge, alla deontologia professionale o alle buone pratiche clinico-assistenziali […]” (art. 1, co 6</a:t>
            </a:r>
            <a:r>
              <a:rPr lang="it-IT" sz="2800" dirty="0" smtClean="0">
                <a:solidFill>
                  <a:srgbClr val="FF0000"/>
                </a:solidFill>
              </a:rPr>
              <a:t>).</a:t>
            </a:r>
          </a:p>
          <a:p>
            <a:r>
              <a:rPr lang="it-IT" sz="2800" dirty="0">
                <a:solidFill>
                  <a:srgbClr val="FF0000"/>
                </a:solidFill>
              </a:rPr>
              <a:t> </a:t>
            </a:r>
            <a:r>
              <a:rPr lang="it-IT" sz="2800" dirty="0" smtClean="0">
                <a:solidFill>
                  <a:srgbClr val="FF0000"/>
                </a:solidFill>
              </a:rPr>
              <a:t>A </a:t>
            </a:r>
            <a:r>
              <a:rPr lang="it-IT" sz="2800" dirty="0">
                <a:solidFill>
                  <a:srgbClr val="FF0000"/>
                </a:solidFill>
              </a:rPr>
              <a:t>fronte di tali richieste - recita la norma - il medico non ha obblighi professionali". </a:t>
            </a:r>
          </a:p>
        </p:txBody>
      </p:sp>
    </p:spTree>
    <p:extLst>
      <p:ext uri="{BB962C8B-B14F-4D97-AF65-F5344CB8AC3E}">
        <p14:creationId xmlns:p14="http://schemas.microsoft.com/office/powerpoint/2010/main" val="39857388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2060848"/>
            <a:ext cx="8640960" cy="4370427"/>
          </a:xfrm>
          <a:prstGeom prst="rect">
            <a:avLst/>
          </a:prstGeom>
        </p:spPr>
        <p:txBody>
          <a:bodyPr wrap="square">
            <a:spAutoFit/>
          </a:bodyPr>
          <a:lstStyle/>
          <a:p>
            <a:endParaRPr lang="it-IT" dirty="0" smtClean="0"/>
          </a:p>
          <a:p>
            <a:r>
              <a:rPr lang="it-IT" sz="2400" dirty="0" smtClean="0"/>
              <a:t>La norma  prescrive  che il </a:t>
            </a:r>
            <a:r>
              <a:rPr lang="it-IT" sz="2400" dirty="0"/>
              <a:t>medico sarà chiamato ad eseguire tale </a:t>
            </a:r>
            <a:r>
              <a:rPr lang="it-IT" sz="2400" dirty="0" smtClean="0"/>
              <a:t>volontà, </a:t>
            </a:r>
            <a:r>
              <a:rPr lang="it-IT" sz="2400" dirty="0"/>
              <a:t>nonostante le sue convinzioni </a:t>
            </a:r>
            <a:r>
              <a:rPr lang="it-IT" sz="2400" dirty="0" smtClean="0"/>
              <a:t>contrarie, perché la </a:t>
            </a:r>
            <a:r>
              <a:rPr lang="it-IT" sz="2400" dirty="0"/>
              <a:t>norma non prevede un'esplicita possibilità di obiezione di coscienza </a:t>
            </a:r>
            <a:r>
              <a:rPr lang="it-IT" sz="2400" dirty="0" smtClean="0"/>
              <a:t>!</a:t>
            </a:r>
            <a:endParaRPr lang="it-IT" sz="2400" dirty="0"/>
          </a:p>
          <a:p>
            <a:r>
              <a:rPr lang="it-IT" dirty="0" smtClean="0"/>
              <a:t>« l’aver </a:t>
            </a:r>
            <a:r>
              <a:rPr lang="it-IT" dirty="0"/>
              <a:t>menzionato la deontologia professionale  e  messo sullo stesso piano norma giuridica  e regola deontologica </a:t>
            </a:r>
            <a:r>
              <a:rPr lang="it-IT" dirty="0" smtClean="0"/>
              <a:t> si </a:t>
            </a:r>
            <a:r>
              <a:rPr lang="it-IT" dirty="0" err="1" smtClean="0"/>
              <a:t>giuridicizza</a:t>
            </a:r>
            <a:r>
              <a:rPr lang="it-IT" dirty="0" smtClean="0"/>
              <a:t>   anche la deontologia  e si cancella  </a:t>
            </a:r>
            <a:r>
              <a:rPr lang="it-IT" dirty="0"/>
              <a:t>di fatto  il concetto più volte espresso dalla Suprema Corte di Cassazione, che le regole deontologiche sono fonti giuridiche concorrenti a determinare il comportamento atteso dai professionisti . La conseguenza  è che non può  il codice  deontologico </a:t>
            </a:r>
            <a:r>
              <a:rPr lang="it-IT" dirty="0" smtClean="0"/>
              <a:t>( art.22  sulla  clausola di coscienza   )  </a:t>
            </a:r>
            <a:r>
              <a:rPr lang="it-IT" dirty="0"/>
              <a:t>suggerire  comportamenti </a:t>
            </a:r>
            <a:r>
              <a:rPr lang="it-IT" dirty="0" smtClean="0"/>
              <a:t>  non in linea con la legge .  </a:t>
            </a:r>
            <a:r>
              <a:rPr lang="it-IT" sz="2800" dirty="0" smtClean="0"/>
              <a:t>E’ un punto dolente della legge sulle 						DAT !</a:t>
            </a:r>
          </a:p>
        </p:txBody>
      </p:sp>
      <p:sp>
        <p:nvSpPr>
          <p:cNvPr id="3" name="CasellaDiTesto 2"/>
          <p:cNvSpPr txBox="1"/>
          <p:nvPr/>
        </p:nvSpPr>
        <p:spPr>
          <a:xfrm>
            <a:off x="251520" y="260648"/>
            <a:ext cx="8496944" cy="1384995"/>
          </a:xfrm>
          <a:prstGeom prst="rect">
            <a:avLst/>
          </a:prstGeom>
          <a:noFill/>
        </p:spPr>
        <p:txBody>
          <a:bodyPr wrap="square" rtlCol="0">
            <a:spAutoFit/>
          </a:bodyPr>
          <a:lstStyle/>
          <a:p>
            <a:r>
              <a:rPr lang="it-IT" sz="2800" b="1" dirty="0" smtClean="0"/>
              <a:t>Il medico  e  la fedeltà a forti valori interiori :  DAT e clausola  di coscienza  del medico </a:t>
            </a:r>
          </a:p>
          <a:p>
            <a:r>
              <a:rPr lang="it-IT" sz="2800" b="1" dirty="0" smtClean="0"/>
              <a:t>    	</a:t>
            </a:r>
            <a:r>
              <a:rPr lang="it-IT" sz="2800" b="1" i="1" dirty="0" smtClean="0"/>
              <a:t>obiezione  contra </a:t>
            </a:r>
            <a:r>
              <a:rPr lang="it-IT" sz="2800" b="1" i="1" dirty="0" err="1" smtClean="0"/>
              <a:t>legem</a:t>
            </a:r>
            <a:endParaRPr lang="it-IT" sz="2800" b="1" i="1" dirty="0"/>
          </a:p>
        </p:txBody>
      </p:sp>
      <p:sp>
        <p:nvSpPr>
          <p:cNvPr id="4" name="Segnaposto piè di pagina 3"/>
          <p:cNvSpPr>
            <a:spLocks noGrp="1"/>
          </p:cNvSpPr>
          <p:nvPr>
            <p:ph type="ftr" sz="quarter" idx="12"/>
          </p:nvPr>
        </p:nvSpPr>
        <p:spPr/>
        <p:txBody>
          <a:bodyPr/>
          <a:lstStyle/>
          <a:p>
            <a:r>
              <a:rPr lang="it-IT" dirty="0" smtClean="0"/>
              <a:t>Maurizio Benato</a:t>
            </a:r>
            <a:endParaRPr lang="it-IT" dirty="0"/>
          </a:p>
        </p:txBody>
      </p:sp>
      <p:pic>
        <p:nvPicPr>
          <p:cNvPr id="13314" name="Picture 2" descr="C:\Users\Utente\Desktop\obiezione-di-coscienz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8264" y="766569"/>
            <a:ext cx="1704484" cy="946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60859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51520" y="1988840"/>
            <a:ext cx="8784976" cy="3960440"/>
          </a:xfrm>
        </p:spPr>
        <p:txBody>
          <a:bodyPr>
            <a:normAutofit/>
          </a:bodyPr>
          <a:lstStyle/>
          <a:p>
            <a:pPr marL="342900" indent="-342900">
              <a:buFont typeface="Wingdings" panose="05000000000000000000" pitchFamily="2" charset="2"/>
              <a:buChar char="Ø"/>
            </a:pPr>
            <a:r>
              <a:rPr lang="it-IT" dirty="0" smtClean="0"/>
              <a:t>  il </a:t>
            </a:r>
            <a:r>
              <a:rPr lang="it-IT" dirty="0"/>
              <a:t>medico non può </a:t>
            </a:r>
            <a:r>
              <a:rPr lang="it-IT" b="1" dirty="0"/>
              <a:t>in nessun caso essere sollevato dai suoi</a:t>
            </a:r>
          </a:p>
          <a:p>
            <a:pPr marL="0" indent="0">
              <a:buNone/>
            </a:pPr>
            <a:r>
              <a:rPr lang="it-IT" b="1" dirty="0"/>
              <a:t> </a:t>
            </a:r>
            <a:r>
              <a:rPr lang="it-IT" b="1" dirty="0" smtClean="0"/>
              <a:t>     </a:t>
            </a:r>
            <a:r>
              <a:rPr lang="it-IT" b="1" dirty="0" smtClean="0"/>
              <a:t>«</a:t>
            </a:r>
            <a:r>
              <a:rPr lang="it-IT" b="1" dirty="0"/>
              <a:t>obblighi professionali»</a:t>
            </a:r>
            <a:r>
              <a:rPr lang="it-IT" dirty="0"/>
              <a:t>, perché, in base alla Costituzione, è il</a:t>
            </a:r>
          </a:p>
          <a:p>
            <a:pPr marL="0" indent="0">
              <a:buNone/>
            </a:pPr>
            <a:r>
              <a:rPr lang="it-IT" dirty="0"/>
              <a:t> </a:t>
            </a:r>
            <a:r>
              <a:rPr lang="it-IT" dirty="0" smtClean="0"/>
              <a:t>     </a:t>
            </a:r>
            <a:r>
              <a:rPr lang="it-IT" dirty="0" smtClean="0"/>
              <a:t>garante </a:t>
            </a:r>
            <a:r>
              <a:rPr lang="it-IT" dirty="0"/>
              <a:t>della salute «come fondamentale diritto dell’individuo e</a:t>
            </a:r>
          </a:p>
          <a:p>
            <a:pPr marL="0" indent="0">
              <a:buNone/>
            </a:pPr>
            <a:r>
              <a:rPr lang="it-IT" dirty="0"/>
              <a:t> </a:t>
            </a:r>
            <a:r>
              <a:rPr lang="it-IT" dirty="0" smtClean="0"/>
              <a:t>     </a:t>
            </a:r>
            <a:r>
              <a:rPr lang="it-IT" dirty="0" smtClean="0"/>
              <a:t>interesse </a:t>
            </a:r>
            <a:r>
              <a:rPr lang="it-IT" dirty="0"/>
              <a:t>della collettività» (art. 32</a:t>
            </a:r>
            <a:r>
              <a:rPr lang="it-IT" dirty="0" smtClean="0"/>
              <a:t>);</a:t>
            </a:r>
          </a:p>
          <a:p>
            <a:pPr marL="0" indent="0">
              <a:buNone/>
            </a:pPr>
            <a:r>
              <a:rPr lang="it-IT" dirty="0" smtClean="0"/>
              <a:t> </a:t>
            </a:r>
            <a:endParaRPr lang="it-IT" dirty="0" smtClean="0"/>
          </a:p>
          <a:p>
            <a:pPr marL="342900" indent="-342900">
              <a:buFont typeface="Wingdings" panose="05000000000000000000" pitchFamily="2" charset="2"/>
              <a:buChar char="Ø"/>
            </a:pPr>
            <a:r>
              <a:rPr lang="it-IT" dirty="0"/>
              <a:t>in base all’art. 40 c.p</a:t>
            </a:r>
            <a:r>
              <a:rPr lang="it-IT" dirty="0" smtClean="0"/>
              <a:t>.,</a:t>
            </a:r>
            <a:r>
              <a:rPr lang="it-IT" dirty="0" smtClean="0"/>
              <a:t> </a:t>
            </a:r>
            <a:r>
              <a:rPr lang="it-IT" dirty="0"/>
              <a:t>è destinatario di un obbligo giuridico </a:t>
            </a:r>
            <a:r>
              <a:rPr lang="it-IT" dirty="0" smtClean="0"/>
              <a:t>di impedire </a:t>
            </a:r>
            <a:r>
              <a:rPr lang="it-IT" dirty="0"/>
              <a:t>il verificarsi di un </a:t>
            </a:r>
            <a:r>
              <a:rPr lang="it-IT" dirty="0" smtClean="0"/>
              <a:t>	evento </a:t>
            </a:r>
            <a:r>
              <a:rPr lang="it-IT" dirty="0"/>
              <a:t>e di attivarsi a tal fine, </a:t>
            </a:r>
            <a:r>
              <a:rPr lang="it-IT" dirty="0" smtClean="0"/>
              <a:t>senza lasciare </a:t>
            </a:r>
            <a:r>
              <a:rPr lang="it-IT" dirty="0"/>
              <a:t>che l’evento accada.</a:t>
            </a:r>
          </a:p>
        </p:txBody>
      </p:sp>
      <p:sp>
        <p:nvSpPr>
          <p:cNvPr id="2" name="Titolo 1"/>
          <p:cNvSpPr>
            <a:spLocks noGrp="1"/>
          </p:cNvSpPr>
          <p:nvPr>
            <p:ph type="title"/>
          </p:nvPr>
        </p:nvSpPr>
        <p:spPr>
          <a:xfrm>
            <a:off x="251520" y="116632"/>
            <a:ext cx="8640960" cy="2232248"/>
          </a:xfrm>
        </p:spPr>
        <p:txBody>
          <a:bodyPr>
            <a:normAutofit fontScale="90000"/>
          </a:bodyPr>
          <a:lstStyle/>
          <a:p>
            <a:pPr algn="r"/>
            <a:r>
              <a:rPr lang="it-IT" b="1" dirty="0" smtClean="0"/>
              <a:t/>
            </a:r>
            <a:br>
              <a:rPr lang="it-IT" b="1" dirty="0" smtClean="0"/>
            </a:br>
            <a:r>
              <a:rPr lang="it-IT" b="1" dirty="0"/>
              <a:t/>
            </a:r>
            <a:br>
              <a:rPr lang="it-IT" b="1" dirty="0"/>
            </a:br>
            <a:r>
              <a:rPr lang="it-IT" b="1" dirty="0" smtClean="0"/>
              <a:t/>
            </a:r>
            <a:br>
              <a:rPr lang="it-IT" b="1" dirty="0" smtClean="0"/>
            </a:br>
            <a:endParaRPr lang="it-IT" sz="4000" dirty="0"/>
          </a:p>
        </p:txBody>
      </p:sp>
      <p:sp>
        <p:nvSpPr>
          <p:cNvPr id="5" name="Segnaposto piè di pagina 4"/>
          <p:cNvSpPr>
            <a:spLocks noGrp="1"/>
          </p:cNvSpPr>
          <p:nvPr>
            <p:ph type="ftr" sz="quarter" idx="12"/>
          </p:nvPr>
        </p:nvSpPr>
        <p:spPr/>
        <p:txBody>
          <a:bodyPr/>
          <a:lstStyle/>
          <a:p>
            <a:r>
              <a:rPr lang="it-IT" smtClean="0"/>
              <a:t>Maurizio Benato</a:t>
            </a:r>
            <a:endParaRPr lang="it-IT"/>
          </a:p>
        </p:txBody>
      </p:sp>
      <p:pic>
        <p:nvPicPr>
          <p:cNvPr id="19458" name="Picture 2" descr="C:\Users\Utente\Desktop\Medical_Malpractice_Malasanit_Im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332656"/>
            <a:ext cx="2457474" cy="1462832"/>
          </a:xfrm>
          <a:prstGeom prst="rect">
            <a:avLst/>
          </a:prstGeom>
          <a:noFill/>
          <a:extLst>
            <a:ext uri="{909E8E84-426E-40DD-AFC4-6F175D3DCCD1}">
              <a14:hiddenFill xmlns:a14="http://schemas.microsoft.com/office/drawing/2010/main">
                <a:solidFill>
                  <a:srgbClr val="FFFFFF"/>
                </a:solidFill>
              </a14:hiddenFill>
            </a:ext>
          </a:extLst>
        </p:spPr>
      </p:pic>
      <p:sp>
        <p:nvSpPr>
          <p:cNvPr id="6" name="CasellaDiTesto 5"/>
          <p:cNvSpPr txBox="1"/>
          <p:nvPr/>
        </p:nvSpPr>
        <p:spPr>
          <a:xfrm>
            <a:off x="107504" y="260648"/>
            <a:ext cx="6192688" cy="1323439"/>
          </a:xfrm>
          <a:prstGeom prst="rect">
            <a:avLst/>
          </a:prstGeom>
          <a:noFill/>
        </p:spPr>
        <p:txBody>
          <a:bodyPr wrap="square" rtlCol="0">
            <a:spAutoFit/>
          </a:bodyPr>
          <a:lstStyle/>
          <a:p>
            <a:r>
              <a:rPr lang="it-IT" sz="4000" dirty="0" smtClean="0"/>
              <a:t>Il medico non ha obblighi 	professionali ! </a:t>
            </a:r>
            <a:endParaRPr lang="it-IT" sz="4000" dirty="0"/>
          </a:p>
        </p:txBody>
      </p:sp>
    </p:spTree>
    <p:extLst>
      <p:ext uri="{BB962C8B-B14F-4D97-AF65-F5344CB8AC3E}">
        <p14:creationId xmlns:p14="http://schemas.microsoft.com/office/powerpoint/2010/main" val="36319094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2"/>
          </p:nvPr>
        </p:nvSpPr>
        <p:spPr/>
        <p:txBody>
          <a:bodyPr/>
          <a:lstStyle/>
          <a:p>
            <a:r>
              <a:rPr lang="it-IT" smtClean="0"/>
              <a:t>Maurizio Benato</a:t>
            </a:r>
            <a:endParaRPr lang="it-IT"/>
          </a:p>
        </p:txBody>
      </p:sp>
      <p:sp>
        <p:nvSpPr>
          <p:cNvPr id="3" name="CasellaDiTesto 2"/>
          <p:cNvSpPr txBox="1"/>
          <p:nvPr/>
        </p:nvSpPr>
        <p:spPr>
          <a:xfrm>
            <a:off x="1547664" y="2348880"/>
            <a:ext cx="5976664" cy="1200329"/>
          </a:xfrm>
          <a:prstGeom prst="rect">
            <a:avLst/>
          </a:prstGeom>
          <a:noFill/>
        </p:spPr>
        <p:txBody>
          <a:bodyPr wrap="square" rtlCol="0">
            <a:spAutoFit/>
          </a:bodyPr>
          <a:lstStyle/>
          <a:p>
            <a:r>
              <a:rPr lang="it-IT" sz="7200" b="1" dirty="0" smtClean="0"/>
              <a:t>conclusioni</a:t>
            </a:r>
            <a:endParaRPr lang="it-IT" sz="7200" b="1" dirty="0"/>
          </a:p>
        </p:txBody>
      </p:sp>
    </p:spTree>
    <p:extLst>
      <p:ext uri="{BB962C8B-B14F-4D97-AF65-F5344CB8AC3E}">
        <p14:creationId xmlns:p14="http://schemas.microsoft.com/office/powerpoint/2010/main" val="10593824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6" y="2060848"/>
            <a:ext cx="8496944" cy="4154984"/>
          </a:xfrm>
          <a:prstGeom prst="rect">
            <a:avLst/>
          </a:prstGeom>
          <a:noFill/>
        </p:spPr>
        <p:txBody>
          <a:bodyPr wrap="square" rtlCol="0">
            <a:spAutoFit/>
          </a:bodyPr>
          <a:lstStyle/>
          <a:p>
            <a:pPr fontAlgn="base"/>
            <a:r>
              <a:rPr lang="it-IT" sz="2400" i="1" dirty="0" smtClean="0"/>
              <a:t> do per scontato  che  </a:t>
            </a:r>
            <a:r>
              <a:rPr lang="it-IT" sz="2400" i="1" dirty="0"/>
              <a:t>la legge  </a:t>
            </a:r>
            <a:r>
              <a:rPr lang="it-IT" sz="2400" i="1" dirty="0" smtClean="0"/>
              <a:t>esuli </a:t>
            </a:r>
            <a:r>
              <a:rPr lang="it-IT" sz="2400" i="1" dirty="0"/>
              <a:t>da un presunto  “diritto a morire “ </a:t>
            </a:r>
            <a:r>
              <a:rPr lang="it-IT" sz="2400" i="1" dirty="0" smtClean="0"/>
              <a:t> e condivido l’assunto che  il  </a:t>
            </a:r>
            <a:r>
              <a:rPr lang="it-IT" sz="2400" i="1" dirty="0"/>
              <a:t>testamento biologico </a:t>
            </a:r>
            <a:r>
              <a:rPr lang="it-IT" sz="2400" i="1" dirty="0" smtClean="0"/>
              <a:t>sia </a:t>
            </a:r>
            <a:r>
              <a:rPr lang="it-IT" sz="2400" i="1" dirty="0"/>
              <a:t>essenzialmente uno strumento di rispetto etico della volontà del </a:t>
            </a:r>
            <a:r>
              <a:rPr lang="it-IT" sz="2400" i="1" dirty="0" smtClean="0"/>
              <a:t>paziente…………. ..	ma dobbiamo ora </a:t>
            </a:r>
            <a:endParaRPr lang="it-IT" sz="2400" i="1" dirty="0"/>
          </a:p>
          <a:p>
            <a:pPr fontAlgn="base"/>
            <a:r>
              <a:rPr lang="it-IT" sz="2400" i="1" dirty="0" smtClean="0"/>
              <a:t>evitare  che  il </a:t>
            </a:r>
            <a:r>
              <a:rPr lang="it-IT" sz="2400" i="1" dirty="0"/>
              <a:t>ruolo del </a:t>
            </a:r>
            <a:r>
              <a:rPr lang="it-IT" sz="2400" i="1" dirty="0" smtClean="0"/>
              <a:t> medico  sia  </a:t>
            </a:r>
            <a:r>
              <a:rPr lang="it-IT" sz="2400" i="1" dirty="0"/>
              <a:t>“notarile” limitandosi a eseguire le volontà del </a:t>
            </a:r>
            <a:r>
              <a:rPr lang="it-IT" sz="2400" i="1" dirty="0" smtClean="0"/>
              <a:t>paziente !. </a:t>
            </a:r>
            <a:endParaRPr lang="it-IT" sz="2400" i="1" dirty="0"/>
          </a:p>
          <a:p>
            <a:pPr fontAlgn="base"/>
            <a:r>
              <a:rPr lang="it-IT" sz="2400" b="1" i="1" dirty="0" smtClean="0"/>
              <a:t>Occorre ora ricostruire  </a:t>
            </a:r>
            <a:r>
              <a:rPr lang="it-IT" sz="2400" b="1" i="1" dirty="0"/>
              <a:t>un adeguato modello di alleanza terapeutica </a:t>
            </a:r>
            <a:r>
              <a:rPr lang="it-IT" sz="2400" b="1" i="1" dirty="0" smtClean="0"/>
              <a:t>  per evitare  che  il </a:t>
            </a:r>
            <a:r>
              <a:rPr lang="it-IT" sz="2400" b="1" i="1" dirty="0"/>
              <a:t>ruolo del medico </a:t>
            </a:r>
            <a:r>
              <a:rPr lang="it-IT" sz="2400" b="1" i="1" dirty="0" smtClean="0"/>
              <a:t> sia  </a:t>
            </a:r>
            <a:r>
              <a:rPr lang="it-IT" sz="2400" b="1" i="1" dirty="0"/>
              <a:t>puramente contrattuale nei confronti della </a:t>
            </a:r>
            <a:r>
              <a:rPr lang="it-IT" sz="2400" b="1" i="1" dirty="0" smtClean="0"/>
              <a:t>volontà del paziente  e che il medico  si limiti alla sola preoccupazione  che tale volontà </a:t>
            </a:r>
            <a:r>
              <a:rPr lang="it-IT" sz="2400" b="1" i="1" dirty="0"/>
              <a:t>sia validamente espressa.</a:t>
            </a:r>
            <a:endParaRPr lang="it-IT" sz="2400" b="1" dirty="0"/>
          </a:p>
        </p:txBody>
      </p:sp>
      <p:sp>
        <p:nvSpPr>
          <p:cNvPr id="3" name="CasellaDiTesto 2"/>
          <p:cNvSpPr txBox="1"/>
          <p:nvPr/>
        </p:nvSpPr>
        <p:spPr>
          <a:xfrm>
            <a:off x="107504" y="188640"/>
            <a:ext cx="6696744" cy="1569660"/>
          </a:xfrm>
          <a:prstGeom prst="rect">
            <a:avLst/>
          </a:prstGeom>
          <a:noFill/>
        </p:spPr>
        <p:txBody>
          <a:bodyPr wrap="square" rtlCol="0">
            <a:spAutoFit/>
          </a:bodyPr>
          <a:lstStyle/>
          <a:p>
            <a:r>
              <a:rPr lang="it-IT" dirty="0" smtClean="0"/>
              <a:t> </a:t>
            </a:r>
            <a:r>
              <a:rPr lang="it-IT" sz="3200" b="1" dirty="0" smtClean="0"/>
              <a:t>EVITARE ORA  LA TOTALE DERESPONSABILIZZAZIONE </a:t>
            </a:r>
          </a:p>
          <a:p>
            <a:r>
              <a:rPr lang="it-IT" sz="3200" b="1" dirty="0" smtClean="0"/>
              <a:t> DEL MEDICO!</a:t>
            </a:r>
            <a:endParaRPr lang="it-IT" sz="3200" b="1"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pic>
        <p:nvPicPr>
          <p:cNvPr id="1026" name="Picture 2" descr="C:\Users\Utente\Desktop\boschi.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16960" y="188640"/>
            <a:ext cx="2179942" cy="1879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9095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2"/>
          </p:nvPr>
        </p:nvSpPr>
        <p:spPr/>
        <p:txBody>
          <a:bodyPr/>
          <a:lstStyle/>
          <a:p>
            <a:r>
              <a:rPr lang="it-IT" smtClean="0"/>
              <a:t>Maurizio Benato</a:t>
            </a:r>
            <a:endParaRPr lang="it-IT"/>
          </a:p>
        </p:txBody>
      </p:sp>
      <p:sp>
        <p:nvSpPr>
          <p:cNvPr id="3" name="CasellaDiTesto 2"/>
          <p:cNvSpPr txBox="1"/>
          <p:nvPr/>
        </p:nvSpPr>
        <p:spPr>
          <a:xfrm>
            <a:off x="179512" y="476672"/>
            <a:ext cx="8568952" cy="5201424"/>
          </a:xfrm>
          <a:prstGeom prst="rect">
            <a:avLst/>
          </a:prstGeom>
          <a:noFill/>
        </p:spPr>
        <p:txBody>
          <a:bodyPr wrap="square" rtlCol="0">
            <a:spAutoFit/>
          </a:bodyPr>
          <a:lstStyle/>
          <a:p>
            <a:pPr fontAlgn="base"/>
            <a:r>
              <a:rPr lang="it-IT" sz="2800" i="1" dirty="0"/>
              <a:t>Non </a:t>
            </a:r>
            <a:r>
              <a:rPr lang="it-IT" sz="2800" i="1" dirty="0" smtClean="0"/>
              <a:t>mi sento </a:t>
            </a:r>
            <a:r>
              <a:rPr lang="it-IT" sz="2800" i="1" dirty="0"/>
              <a:t>di condividere  quanto ha asserito  il Comitato Nazionale di Bioetica  in un parere datato </a:t>
            </a:r>
            <a:r>
              <a:rPr lang="it-IT" sz="2800" i="1" dirty="0" smtClean="0"/>
              <a:t>(1992)  </a:t>
            </a:r>
            <a:r>
              <a:rPr lang="it-IT" sz="2800" i="1" dirty="0"/>
              <a:t>e   mai </a:t>
            </a:r>
            <a:r>
              <a:rPr lang="it-IT" sz="2800" i="1" dirty="0" smtClean="0"/>
              <a:t>più  </a:t>
            </a:r>
            <a:r>
              <a:rPr lang="it-IT" sz="2800" i="1" dirty="0"/>
              <a:t>ripreso  nella sua formulazione a  proposito del consenso definito quale  “</a:t>
            </a:r>
            <a:r>
              <a:rPr lang="it-IT" sz="2800" dirty="0"/>
              <a:t>legittimazione e fondamento dell’atto medico</a:t>
            </a:r>
            <a:r>
              <a:rPr lang="it-IT" sz="2800" i="1" dirty="0"/>
              <a:t>”. </a:t>
            </a:r>
          </a:p>
          <a:p>
            <a:pPr fontAlgn="base"/>
            <a:endParaRPr lang="it-IT" sz="2800" i="1" dirty="0"/>
          </a:p>
          <a:p>
            <a:pPr fontAlgn="base"/>
            <a:r>
              <a:rPr lang="it-IT" sz="2800" i="1" dirty="0" smtClean="0"/>
              <a:t>Che </a:t>
            </a:r>
            <a:r>
              <a:rPr lang="it-IT" sz="2800" i="1" dirty="0"/>
              <a:t>sia legittimazione è indubbio – per cui ogni atto medico compiuto senza o contro il consenso del malato è illegittimo – ma non è fondamento. </a:t>
            </a:r>
          </a:p>
          <a:p>
            <a:pPr fontAlgn="base"/>
            <a:r>
              <a:rPr lang="it-IT" sz="4000" i="1" dirty="0" smtClean="0"/>
              <a:t>Il </a:t>
            </a:r>
            <a:r>
              <a:rPr lang="it-IT" sz="4000" i="1" dirty="0"/>
              <a:t>fondamento rimane pur sempre il bene </a:t>
            </a:r>
            <a:r>
              <a:rPr lang="it-IT" sz="4000" i="1" dirty="0" smtClean="0"/>
              <a:t>			del 	paziente</a:t>
            </a:r>
            <a:r>
              <a:rPr lang="it-IT" sz="4000" i="1" dirty="0"/>
              <a:t>! </a:t>
            </a:r>
            <a:endParaRPr lang="it-IT" dirty="0">
              <a:solidFill>
                <a:schemeClr val="tx2">
                  <a:lumMod val="75000"/>
                </a:schemeClr>
              </a:solidFill>
            </a:endParaRPr>
          </a:p>
        </p:txBody>
      </p:sp>
      <p:pic>
        <p:nvPicPr>
          <p:cNvPr id="10242" name="Picture 2" descr="C:\Users\Utente\Desktop\logo-cn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2360" y="2276872"/>
            <a:ext cx="1272630" cy="1060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5034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Segnaposto contenuto 2"/>
          <p:cNvSpPr>
            <a:spLocks noGrp="1"/>
          </p:cNvSpPr>
          <p:nvPr>
            <p:ph idx="1"/>
          </p:nvPr>
        </p:nvSpPr>
        <p:spPr>
          <a:xfrm>
            <a:off x="323528" y="1628800"/>
            <a:ext cx="8568952" cy="4536504"/>
          </a:xfrm>
        </p:spPr>
        <p:txBody>
          <a:bodyPr>
            <a:normAutofit fontScale="92500" lnSpcReduction="20000"/>
          </a:bodyPr>
          <a:lstStyle/>
          <a:p>
            <a:pPr>
              <a:buFontTx/>
              <a:buNone/>
            </a:pPr>
            <a:r>
              <a:rPr lang="it-IT" altLang="it-IT" sz="2800" dirty="0" smtClean="0"/>
              <a:t>I dettami  del   Codice  deontologico garantiscono tutte le libertà in campo, alla luce di </a:t>
            </a:r>
          </a:p>
          <a:p>
            <a:pPr>
              <a:buFontTx/>
              <a:buNone/>
            </a:pPr>
            <a:r>
              <a:rPr lang="it-IT" altLang="it-IT" sz="2800" b="1" dirty="0" smtClean="0"/>
              <a:t>    - 	No</a:t>
            </a:r>
            <a:r>
              <a:rPr lang="it-IT" altLang="it-IT" sz="2800" dirty="0" smtClean="0"/>
              <a:t> all’eutanasia</a:t>
            </a:r>
          </a:p>
          <a:p>
            <a:pPr>
              <a:buFontTx/>
              <a:buNone/>
            </a:pPr>
            <a:r>
              <a:rPr lang="it-IT" altLang="it-IT" sz="2800" b="1" dirty="0" smtClean="0"/>
              <a:t>	- 	No</a:t>
            </a:r>
            <a:r>
              <a:rPr lang="it-IT" altLang="it-IT" sz="2800" dirty="0" smtClean="0"/>
              <a:t> a trattamenti futili e sproporzionati</a:t>
            </a:r>
          </a:p>
          <a:p>
            <a:pPr>
              <a:buFontTx/>
              <a:buNone/>
            </a:pPr>
            <a:r>
              <a:rPr lang="it-IT" altLang="it-IT" sz="2800" b="1" dirty="0" smtClean="0"/>
              <a:t>	- 	No</a:t>
            </a:r>
            <a:r>
              <a:rPr lang="it-IT" altLang="it-IT" sz="2800" dirty="0" smtClean="0"/>
              <a:t> all’abbandono dei più fragili</a:t>
            </a:r>
          </a:p>
          <a:p>
            <a:pPr>
              <a:buFontTx/>
              <a:buNone/>
            </a:pPr>
            <a:endParaRPr lang="it-IT" altLang="it-IT" sz="2800" dirty="0" smtClean="0"/>
          </a:p>
          <a:p>
            <a:pPr>
              <a:buFontTx/>
              <a:buNone/>
            </a:pPr>
            <a:r>
              <a:rPr lang="it-IT" altLang="it-IT" sz="2800" b="1" dirty="0" smtClean="0"/>
              <a:t>	- 	Si</a:t>
            </a:r>
            <a:r>
              <a:rPr lang="it-IT" altLang="it-IT" sz="2800" dirty="0" smtClean="0"/>
              <a:t> all’autonomia del paziente</a:t>
            </a:r>
          </a:p>
          <a:p>
            <a:pPr>
              <a:buFontTx/>
              <a:buNone/>
            </a:pPr>
            <a:r>
              <a:rPr lang="it-IT" altLang="it-IT" sz="2800" b="1" dirty="0" smtClean="0"/>
              <a:t>	- 	Si</a:t>
            </a:r>
            <a:r>
              <a:rPr lang="it-IT" altLang="it-IT" sz="2800" dirty="0" smtClean="0"/>
              <a:t> alla autonomia del medico </a:t>
            </a:r>
          </a:p>
          <a:p>
            <a:pPr>
              <a:buFontTx/>
              <a:buNone/>
            </a:pPr>
            <a:r>
              <a:rPr lang="it-IT" altLang="it-IT" sz="2800" dirty="0" smtClean="0"/>
              <a:t>	in una  alleanza terapeutica quale unico luogo, tempo e strumento idoneo a dare risposte proporzionate, condivise e legittime. </a:t>
            </a:r>
          </a:p>
          <a:p>
            <a:endParaRPr lang="it-IT" altLang="it-IT" sz="2800" dirty="0" smtClean="0">
              <a:solidFill>
                <a:srgbClr val="0000CC"/>
              </a:solidFill>
            </a:endParaRPr>
          </a:p>
        </p:txBody>
      </p:sp>
      <p:sp>
        <p:nvSpPr>
          <p:cNvPr id="31746" name="Titolo 1"/>
          <p:cNvSpPr>
            <a:spLocks noGrp="1"/>
          </p:cNvSpPr>
          <p:nvPr>
            <p:ph type="title"/>
          </p:nvPr>
        </p:nvSpPr>
        <p:spPr>
          <a:xfrm>
            <a:off x="467544" y="25184"/>
            <a:ext cx="8204969" cy="1196752"/>
          </a:xfrm>
        </p:spPr>
        <p:txBody>
          <a:bodyPr/>
          <a:lstStyle/>
          <a:p>
            <a:r>
              <a:rPr lang="it-IT" altLang="it-IT" dirty="0" smtClean="0"/>
              <a:t>	la bussola  del codice </a:t>
            </a:r>
          </a:p>
        </p:txBody>
      </p:sp>
      <p:sp>
        <p:nvSpPr>
          <p:cNvPr id="2" name="Segnaposto piè di pagina 1"/>
          <p:cNvSpPr>
            <a:spLocks noGrp="1"/>
          </p:cNvSpPr>
          <p:nvPr>
            <p:ph type="ftr" sz="quarter" idx="12"/>
          </p:nvPr>
        </p:nvSpPr>
        <p:spPr/>
        <p:txBody>
          <a:bodyPr/>
          <a:lstStyle/>
          <a:p>
            <a:r>
              <a:rPr lang="it-IT" dirty="0" smtClean="0"/>
              <a:t>Maurizio Benato</a:t>
            </a:r>
            <a:endParaRPr lang="it-IT" dirty="0"/>
          </a:p>
        </p:txBody>
      </p:sp>
      <p:pic>
        <p:nvPicPr>
          <p:cNvPr id="3074" name="Picture 2" descr="C:\Users\Utente\Desktop\00_la-sana-alleanz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3332973"/>
            <a:ext cx="2133868" cy="11919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23864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egnaposto contenuto 2"/>
          <p:cNvSpPr>
            <a:spLocks noGrp="1"/>
          </p:cNvSpPr>
          <p:nvPr>
            <p:ph idx="1"/>
          </p:nvPr>
        </p:nvSpPr>
        <p:spPr>
          <a:xfrm>
            <a:off x="179512" y="1916832"/>
            <a:ext cx="8640960" cy="2736304"/>
          </a:xfrm>
        </p:spPr>
        <p:txBody>
          <a:bodyPr>
            <a:normAutofit fontScale="92500"/>
          </a:bodyPr>
          <a:lstStyle/>
          <a:p>
            <a:pPr>
              <a:buFont typeface="Wingdings" panose="05000000000000000000" pitchFamily="2" charset="2"/>
              <a:buChar char="q"/>
            </a:pPr>
            <a:r>
              <a:rPr lang="it-IT" altLang="it-IT" dirty="0" smtClean="0"/>
              <a:t>il soggetto di cura e il curante, sono ciascuno "auto-re" di scelte,</a:t>
            </a:r>
          </a:p>
          <a:p>
            <a:pPr>
              <a:buFont typeface="Wingdings" panose="05000000000000000000" pitchFamily="2" charset="2"/>
              <a:buChar char="q"/>
            </a:pPr>
            <a:r>
              <a:rPr lang="it-IT" altLang="it-IT" dirty="0" smtClean="0"/>
              <a:t>l’autonomia </a:t>
            </a:r>
            <a:r>
              <a:rPr lang="it-IT" altLang="it-IT" dirty="0"/>
              <a:t>decisionale del </a:t>
            </a:r>
            <a:r>
              <a:rPr lang="it-IT" altLang="it-IT" dirty="0" smtClean="0"/>
              <a:t>cittadino   </a:t>
            </a:r>
            <a:r>
              <a:rPr lang="it-IT" altLang="it-IT" b="1" dirty="0"/>
              <a:t>è </a:t>
            </a:r>
            <a:r>
              <a:rPr lang="it-IT" altLang="it-IT" b="1" dirty="0" smtClean="0"/>
              <a:t> </a:t>
            </a:r>
            <a:r>
              <a:rPr lang="it-IT" altLang="it-IT" dirty="0" smtClean="0"/>
              <a:t>l'elemento </a:t>
            </a:r>
            <a:r>
              <a:rPr lang="it-IT" altLang="it-IT" dirty="0"/>
              <a:t>fondante di questa alleanza terapeutica, al pari dell’autonomia e della responsabilità del medico nell'esercizio delle sue funzioni di garanzia. </a:t>
            </a:r>
            <a:endParaRPr lang="it-IT" altLang="it-IT" dirty="0" smtClean="0"/>
          </a:p>
          <a:p>
            <a:pPr>
              <a:buFont typeface="Wingdings" panose="05000000000000000000" pitchFamily="2" charset="2"/>
              <a:buChar char="q"/>
            </a:pPr>
            <a:r>
              <a:rPr lang="it-IT" altLang="it-IT" dirty="0" smtClean="0"/>
              <a:t>alla </a:t>
            </a:r>
            <a:r>
              <a:rPr lang="it-IT" altLang="it-IT" dirty="0"/>
              <a:t>tutela e al rispetto della libertà di scelta della persona assistita deve corrispondere la tutela e il rispetto della libertà di scelta del medico, in ragione della sua scienza e coscienza.  </a:t>
            </a:r>
          </a:p>
          <a:p>
            <a:pPr marL="18288" indent="0">
              <a:buNone/>
            </a:pPr>
            <a:r>
              <a:rPr lang="it-IT" altLang="it-IT" dirty="0"/>
              <a:t> </a:t>
            </a:r>
            <a:endParaRPr lang="it-IT" altLang="it-IT" dirty="0" smtClean="0"/>
          </a:p>
        </p:txBody>
      </p:sp>
      <p:sp>
        <p:nvSpPr>
          <p:cNvPr id="20482" name="Titolo 1"/>
          <p:cNvSpPr>
            <a:spLocks noGrp="1"/>
          </p:cNvSpPr>
          <p:nvPr>
            <p:ph type="title"/>
          </p:nvPr>
        </p:nvSpPr>
        <p:spPr>
          <a:xfrm>
            <a:off x="0" y="188639"/>
            <a:ext cx="9144000" cy="1440161"/>
          </a:xfrm>
        </p:spPr>
        <p:txBody>
          <a:bodyPr/>
          <a:lstStyle/>
          <a:p>
            <a:r>
              <a:rPr lang="it-IT" altLang="it-IT" sz="3200" dirty="0" smtClean="0"/>
              <a:t> Quale  autonomia del medico e del paziente ?			(</a:t>
            </a:r>
            <a:r>
              <a:rPr lang="it-IT" altLang="it-IT" sz="3200" i="1" dirty="0" smtClean="0"/>
              <a:t>consenso e  dissenso</a:t>
            </a:r>
            <a:r>
              <a:rPr lang="it-IT" altLang="it-IT" sz="3200" dirty="0" smtClean="0"/>
              <a:t>) </a:t>
            </a:r>
          </a:p>
        </p:txBody>
      </p:sp>
      <p:sp>
        <p:nvSpPr>
          <p:cNvPr id="2" name="Segnaposto piè di pagina 1"/>
          <p:cNvSpPr>
            <a:spLocks noGrp="1"/>
          </p:cNvSpPr>
          <p:nvPr>
            <p:ph type="ftr" sz="quarter" idx="12"/>
          </p:nvPr>
        </p:nvSpPr>
        <p:spPr/>
        <p:txBody>
          <a:bodyPr/>
          <a:lstStyle/>
          <a:p>
            <a:r>
              <a:rPr lang="it-IT" smtClean="0"/>
              <a:t>Maurizio Benato</a:t>
            </a:r>
            <a:endParaRPr lang="it-IT"/>
          </a:p>
        </p:txBody>
      </p:sp>
      <p:sp>
        <p:nvSpPr>
          <p:cNvPr id="3" name="CasellaDiTesto 2"/>
          <p:cNvSpPr txBox="1"/>
          <p:nvPr/>
        </p:nvSpPr>
        <p:spPr>
          <a:xfrm>
            <a:off x="467544" y="4581128"/>
            <a:ext cx="7488832" cy="1569660"/>
          </a:xfrm>
          <a:prstGeom prst="rect">
            <a:avLst/>
          </a:prstGeom>
          <a:noFill/>
        </p:spPr>
        <p:txBody>
          <a:bodyPr wrap="square" rtlCol="0">
            <a:spAutoFit/>
          </a:bodyPr>
          <a:lstStyle/>
          <a:p>
            <a:r>
              <a:rPr lang="it-IT" altLang="it-IT" sz="3200" b="1" dirty="0"/>
              <a:t>il rapporto medico paziente per il nostro codice deontologico non è di natura  meramente  </a:t>
            </a:r>
            <a:r>
              <a:rPr lang="it-IT" altLang="it-IT" sz="3200" b="1" dirty="0" smtClean="0"/>
              <a:t>contrattualistica !</a:t>
            </a:r>
            <a:endParaRPr lang="it-IT" sz="3200" b="1" dirty="0"/>
          </a:p>
        </p:txBody>
      </p:sp>
      <p:pic>
        <p:nvPicPr>
          <p:cNvPr id="2050" name="Picture 2" descr="C:\Users\Utente\Desktop\085403841-36af96ba-bb72-4276-952a-4f32538b074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4253187"/>
            <a:ext cx="1530738" cy="1020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48874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2"/>
          </p:nvPr>
        </p:nvSpPr>
        <p:spPr/>
        <p:txBody>
          <a:bodyPr/>
          <a:lstStyle/>
          <a:p>
            <a:r>
              <a:rPr lang="it-IT" smtClean="0"/>
              <a:t>Maurizio Benato</a:t>
            </a:r>
            <a:endParaRPr lang="it-IT"/>
          </a:p>
        </p:txBody>
      </p:sp>
      <p:sp>
        <p:nvSpPr>
          <p:cNvPr id="3" name="Rettangolo 2"/>
          <p:cNvSpPr/>
          <p:nvPr/>
        </p:nvSpPr>
        <p:spPr>
          <a:xfrm>
            <a:off x="19432" y="2135160"/>
            <a:ext cx="9036496" cy="4062651"/>
          </a:xfrm>
          <a:prstGeom prst="rect">
            <a:avLst/>
          </a:prstGeom>
        </p:spPr>
        <p:txBody>
          <a:bodyPr wrap="square">
            <a:spAutoFit/>
          </a:bodyPr>
          <a:lstStyle/>
          <a:p>
            <a:endParaRPr lang="it-IT" dirty="0"/>
          </a:p>
          <a:p>
            <a:pPr marL="342900" indent="-342900">
              <a:buFont typeface="Wingdings" panose="05000000000000000000" pitchFamily="2" charset="2"/>
              <a:buChar char="Ø"/>
            </a:pPr>
            <a:r>
              <a:rPr lang="it-IT" sz="2400" dirty="0" smtClean="0"/>
              <a:t>paziente  </a:t>
            </a:r>
            <a:r>
              <a:rPr lang="it-IT" sz="2400" dirty="0"/>
              <a:t>è colui che viene accudito da un </a:t>
            </a:r>
            <a:r>
              <a:rPr lang="it-IT" sz="2400" dirty="0" smtClean="0"/>
              <a:t>medico</a:t>
            </a:r>
          </a:p>
          <a:p>
            <a:pPr marL="342900" indent="-342900">
              <a:buFont typeface="Wingdings" panose="05000000000000000000" pitchFamily="2" charset="2"/>
              <a:buChar char="Ø"/>
            </a:pPr>
            <a:r>
              <a:rPr lang="it-IT" sz="2400" dirty="0" smtClean="0"/>
              <a:t> la sua autonomia è  praticata  in </a:t>
            </a:r>
            <a:r>
              <a:rPr lang="it-IT" sz="2400" dirty="0"/>
              <a:t>un contesto </a:t>
            </a:r>
            <a:r>
              <a:rPr lang="it-IT" sz="2400" dirty="0" smtClean="0"/>
              <a:t>auto-normato  dove vigono  regole  (</a:t>
            </a:r>
            <a:r>
              <a:rPr lang="it-IT" sz="2000" i="1" dirty="0" err="1" smtClean="0"/>
              <a:t>leges</a:t>
            </a:r>
            <a:r>
              <a:rPr lang="it-IT" sz="2000" i="1" dirty="0" smtClean="0"/>
              <a:t> </a:t>
            </a:r>
            <a:r>
              <a:rPr lang="it-IT" sz="2000" i="1" dirty="0" err="1" smtClean="0"/>
              <a:t>artis</a:t>
            </a:r>
            <a:r>
              <a:rPr lang="it-IT" sz="2400" dirty="0" smtClean="0"/>
              <a:t>) </a:t>
            </a:r>
            <a:r>
              <a:rPr lang="it-IT" sz="2400" dirty="0"/>
              <a:t>dettate dalla natura propria dell’attività </a:t>
            </a:r>
            <a:r>
              <a:rPr lang="it-IT" sz="2400" dirty="0" smtClean="0"/>
              <a:t>sanitaria</a:t>
            </a:r>
          </a:p>
          <a:p>
            <a:endParaRPr lang="it-IT" sz="2400" dirty="0" smtClean="0"/>
          </a:p>
          <a:p>
            <a:r>
              <a:rPr lang="it-IT" sz="2400" i="1" dirty="0"/>
              <a:t> </a:t>
            </a:r>
            <a:r>
              <a:rPr lang="it-IT" sz="2400" i="1" dirty="0" smtClean="0"/>
              <a:t>   	nemmeno </a:t>
            </a:r>
            <a:r>
              <a:rPr lang="it-IT" sz="2400" i="1" dirty="0"/>
              <a:t>la dose massima di tale autonomia lo autorizza a </a:t>
            </a:r>
            <a:r>
              <a:rPr lang="it-IT" sz="2400" i="1" dirty="0" smtClean="0"/>
              <a:t>	trasformare </a:t>
            </a:r>
            <a:r>
              <a:rPr lang="it-IT" sz="2400" i="1" dirty="0"/>
              <a:t>la medicina in qualcosa che medicina non è, </a:t>
            </a:r>
            <a:r>
              <a:rPr lang="it-IT" sz="2400" i="1" dirty="0" smtClean="0"/>
              <a:t>	perché </a:t>
            </a:r>
            <a:r>
              <a:rPr lang="it-IT" sz="2400" i="1" dirty="0"/>
              <a:t>in tal caso il paziente stesso smetterebbe di essere </a:t>
            </a:r>
            <a:r>
              <a:rPr lang="it-IT" sz="2400" i="1" dirty="0" smtClean="0"/>
              <a:t>	paziente</a:t>
            </a:r>
            <a:r>
              <a:rPr lang="it-IT" sz="2400" i="1" dirty="0"/>
              <a:t>, per trasformarsi in qualcosa </a:t>
            </a:r>
            <a:r>
              <a:rPr lang="it-IT" sz="2400" i="1" dirty="0" smtClean="0"/>
              <a:t>di profondamente 	diverso …. l’utente </a:t>
            </a:r>
            <a:r>
              <a:rPr lang="it-IT" sz="2400" i="1" dirty="0"/>
              <a:t>di un servizio </a:t>
            </a:r>
            <a:r>
              <a:rPr lang="it-IT" sz="2400" i="1" dirty="0" smtClean="0"/>
              <a:t> ?</a:t>
            </a:r>
            <a:endParaRPr lang="it-IT" sz="2400" i="1" dirty="0"/>
          </a:p>
        </p:txBody>
      </p:sp>
      <p:sp>
        <p:nvSpPr>
          <p:cNvPr id="4" name="CasellaDiTesto 3"/>
          <p:cNvSpPr txBox="1"/>
          <p:nvPr/>
        </p:nvSpPr>
        <p:spPr>
          <a:xfrm>
            <a:off x="107504" y="188640"/>
            <a:ext cx="3816424" cy="2123658"/>
          </a:xfrm>
          <a:prstGeom prst="rect">
            <a:avLst/>
          </a:prstGeom>
          <a:noFill/>
        </p:spPr>
        <p:txBody>
          <a:bodyPr wrap="square" rtlCol="0">
            <a:spAutoFit/>
          </a:bodyPr>
          <a:lstStyle/>
          <a:p>
            <a:r>
              <a:rPr lang="it-IT" sz="4400" b="1" dirty="0" smtClean="0"/>
              <a:t>autonomia del paziente senza limiti ?</a:t>
            </a:r>
            <a:endParaRPr lang="it-IT" sz="4400" b="1" dirty="0"/>
          </a:p>
        </p:txBody>
      </p:sp>
      <p:sp>
        <p:nvSpPr>
          <p:cNvPr id="5" name="CasellaDiTesto 4"/>
          <p:cNvSpPr txBox="1"/>
          <p:nvPr/>
        </p:nvSpPr>
        <p:spPr>
          <a:xfrm>
            <a:off x="3923928" y="788804"/>
            <a:ext cx="1997447" cy="923330"/>
          </a:xfrm>
          <a:prstGeom prst="rect">
            <a:avLst/>
          </a:prstGeom>
          <a:noFill/>
        </p:spPr>
        <p:txBody>
          <a:bodyPr wrap="square" rtlCol="0">
            <a:spAutoFit/>
          </a:bodyPr>
          <a:lstStyle/>
          <a:p>
            <a:r>
              <a:rPr lang="it-IT" sz="5400" dirty="0" smtClean="0"/>
              <a:t>NO!</a:t>
            </a:r>
            <a:endParaRPr lang="it-IT" sz="5400" dirty="0"/>
          </a:p>
        </p:txBody>
      </p:sp>
      <p:pic>
        <p:nvPicPr>
          <p:cNvPr id="6146" name="Picture 2" descr="C:\Users\Utente\Desktop\images6NZJG6X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8965" y="423862"/>
            <a:ext cx="3446963" cy="1888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0864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7504" y="1340769"/>
            <a:ext cx="9001000" cy="4524315"/>
          </a:xfrm>
          <a:prstGeom prst="rect">
            <a:avLst/>
          </a:prstGeom>
        </p:spPr>
        <p:txBody>
          <a:bodyPr wrap="square">
            <a:spAutoFit/>
          </a:bodyPr>
          <a:lstStyle/>
          <a:p>
            <a:endParaRPr lang="it-IT" dirty="0"/>
          </a:p>
          <a:p>
            <a:r>
              <a:rPr lang="it-IT" i="1" dirty="0" smtClean="0"/>
              <a:t>Penso che  </a:t>
            </a:r>
            <a:r>
              <a:rPr lang="it-IT" i="1" dirty="0"/>
              <a:t>per la delicatezza delle questioni e  per i valori in gioco ,il diritto meglio il </a:t>
            </a:r>
            <a:r>
              <a:rPr lang="it-IT" i="1" dirty="0" err="1"/>
              <a:t>biodiritto</a:t>
            </a:r>
            <a:r>
              <a:rPr lang="it-IT" i="1" dirty="0"/>
              <a:t>   ovvero le regole pubbliche  dovrebbero  stare   sull’uscio  della dimensione  interiore  e privata delle coscienze  .</a:t>
            </a:r>
            <a:r>
              <a:rPr lang="it-IT" dirty="0"/>
              <a:t> Oggi  invece è in atto un evidente tentativo da parte del </a:t>
            </a:r>
            <a:r>
              <a:rPr lang="it-IT" dirty="0" err="1"/>
              <a:t>Biodiritto</a:t>
            </a:r>
            <a:r>
              <a:rPr lang="it-IT" dirty="0"/>
              <a:t> di assorbire  la Bioetica e </a:t>
            </a:r>
            <a:r>
              <a:rPr lang="it-IT" dirty="0" smtClean="0"/>
              <a:t> di fatto  la deontologia …</a:t>
            </a:r>
          </a:p>
          <a:p>
            <a:r>
              <a:rPr lang="it-IT" dirty="0" smtClean="0"/>
              <a:t> </a:t>
            </a:r>
          </a:p>
          <a:p>
            <a:endParaRPr lang="it-IT" dirty="0"/>
          </a:p>
          <a:p>
            <a:r>
              <a:rPr lang="it-IT" dirty="0" smtClean="0"/>
              <a:t>Assistiamo alla  </a:t>
            </a:r>
            <a:r>
              <a:rPr lang="it-IT" dirty="0"/>
              <a:t>Bioetica, sopraffatta </a:t>
            </a:r>
            <a:r>
              <a:rPr lang="it-IT" dirty="0" smtClean="0"/>
              <a:t>da una </a:t>
            </a:r>
            <a:r>
              <a:rPr lang="it-IT" dirty="0" err="1"/>
              <a:t>Biogiuridica</a:t>
            </a:r>
            <a:r>
              <a:rPr lang="it-IT" dirty="0"/>
              <a:t> </a:t>
            </a:r>
            <a:r>
              <a:rPr lang="it-IT" dirty="0" smtClean="0"/>
              <a:t> con  </a:t>
            </a:r>
            <a:r>
              <a:rPr lang="it-IT" dirty="0"/>
              <a:t>la proposta  di un proprio paradigma  come possibile principio di etica pubblica  con pretese universalistiche </a:t>
            </a:r>
            <a:r>
              <a:rPr lang="it-IT" dirty="0" smtClean="0"/>
              <a:t>………………………</a:t>
            </a:r>
          </a:p>
          <a:p>
            <a:endParaRPr lang="it-IT" dirty="0" smtClean="0"/>
          </a:p>
          <a:p>
            <a:r>
              <a:rPr lang="it-IT" dirty="0" smtClean="0"/>
              <a:t> Lo si vede  </a:t>
            </a:r>
            <a:r>
              <a:rPr lang="it-IT" dirty="0"/>
              <a:t>quando  nella legge non si coglie la </a:t>
            </a:r>
            <a:r>
              <a:rPr lang="it-IT" dirty="0" smtClean="0"/>
              <a:t>vulnerabilità </a:t>
            </a:r>
            <a:r>
              <a:rPr lang="it-IT" dirty="0"/>
              <a:t>umana   che </a:t>
            </a:r>
            <a:r>
              <a:rPr lang="it-IT" dirty="0" smtClean="0"/>
              <a:t>è  </a:t>
            </a:r>
            <a:r>
              <a:rPr lang="it-IT" dirty="0"/>
              <a:t>l’humus in cui ognuno di noi progetta la propria vita  </a:t>
            </a:r>
            <a:r>
              <a:rPr lang="it-IT" dirty="0" smtClean="0"/>
              <a:t>.</a:t>
            </a:r>
            <a:endParaRPr lang="it-IT" i="1" dirty="0" smtClean="0"/>
          </a:p>
          <a:p>
            <a:r>
              <a:rPr lang="it-IT" i="1" dirty="0" smtClean="0"/>
              <a:t>La </a:t>
            </a:r>
            <a:r>
              <a:rPr lang="it-IT" i="1" dirty="0"/>
              <a:t>legge, a mio avviso,  entra in maniera incongrua  in questa dimensione di dolore con la catalogazione fredda senza richiami alla </a:t>
            </a:r>
            <a:r>
              <a:rPr lang="it-IT" i="1" dirty="0" smtClean="0"/>
              <a:t>complessità  </a:t>
            </a:r>
            <a:r>
              <a:rPr lang="it-IT" i="1" dirty="0"/>
              <a:t>della </a:t>
            </a:r>
            <a:r>
              <a:rPr lang="it-IT" i="1" dirty="0" smtClean="0"/>
              <a:t>vulnerabilità </a:t>
            </a:r>
            <a:r>
              <a:rPr lang="it-IT" i="1" dirty="0"/>
              <a:t>dei  tanti soggetti  la cui </a:t>
            </a:r>
            <a:r>
              <a:rPr lang="it-IT" i="1" dirty="0" smtClean="0"/>
              <a:t>fragilità  </a:t>
            </a:r>
            <a:r>
              <a:rPr lang="it-IT" i="1" dirty="0"/>
              <a:t>diventa ancora </a:t>
            </a:r>
            <a:r>
              <a:rPr lang="it-IT" i="1" dirty="0" smtClean="0"/>
              <a:t>più </a:t>
            </a:r>
            <a:r>
              <a:rPr lang="it-IT" i="1" dirty="0"/>
              <a:t>evidente nel rapporto con gli enormi problemi  del fine </a:t>
            </a:r>
            <a:r>
              <a:rPr lang="it-IT" i="1" dirty="0" smtClean="0"/>
              <a:t>vita</a:t>
            </a:r>
            <a:endParaRPr lang="it-IT" dirty="0"/>
          </a:p>
        </p:txBody>
      </p:sp>
      <p:sp>
        <p:nvSpPr>
          <p:cNvPr id="3" name="CasellaDiTesto 2"/>
          <p:cNvSpPr txBox="1"/>
          <p:nvPr/>
        </p:nvSpPr>
        <p:spPr>
          <a:xfrm>
            <a:off x="251520" y="188640"/>
            <a:ext cx="6552728" cy="1200329"/>
          </a:xfrm>
          <a:prstGeom prst="rect">
            <a:avLst/>
          </a:prstGeom>
          <a:noFill/>
        </p:spPr>
        <p:txBody>
          <a:bodyPr wrap="square" rtlCol="0">
            <a:spAutoFit/>
          </a:bodyPr>
          <a:lstStyle/>
          <a:p>
            <a:pPr fontAlgn="base"/>
            <a:r>
              <a:rPr lang="it-IT" sz="3600" b="1" i="1" dirty="0" smtClean="0"/>
              <a:t> Per </a:t>
            </a:r>
            <a:r>
              <a:rPr lang="it-IT" sz="3600" b="1" i="1" dirty="0"/>
              <a:t>i medici </a:t>
            </a:r>
            <a:r>
              <a:rPr lang="it-IT" sz="3600" b="1" i="1" dirty="0" smtClean="0"/>
              <a:t> era  </a:t>
            </a:r>
            <a:r>
              <a:rPr lang="it-IT" sz="3600" b="1" i="1" dirty="0"/>
              <a:t>davvero </a:t>
            </a:r>
            <a:r>
              <a:rPr lang="it-IT" sz="3600" b="1" i="1" dirty="0" smtClean="0"/>
              <a:t>	necessaria </a:t>
            </a:r>
            <a:r>
              <a:rPr lang="it-IT" sz="3600" b="1" i="1" dirty="0"/>
              <a:t>una </a:t>
            </a:r>
            <a:r>
              <a:rPr lang="it-IT" sz="3600" b="1" i="1" dirty="0" smtClean="0"/>
              <a:t>legge?</a:t>
            </a:r>
            <a:endParaRPr lang="it-IT" sz="3600"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pic>
        <p:nvPicPr>
          <p:cNvPr id="8194" name="Picture 2" descr="C:\Users\Utente\Desktop\sostegno-245443_660x36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188640"/>
            <a:ext cx="2235270" cy="1246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8701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2"/>
          </p:nvPr>
        </p:nvSpPr>
        <p:spPr/>
        <p:txBody>
          <a:bodyPr/>
          <a:lstStyle/>
          <a:p>
            <a:r>
              <a:rPr lang="it-IT" dirty="0" smtClean="0"/>
              <a:t>Maurizio Benato</a:t>
            </a:r>
            <a:endParaRPr lang="it-IT" dirty="0"/>
          </a:p>
        </p:txBody>
      </p:sp>
      <p:sp>
        <p:nvSpPr>
          <p:cNvPr id="3" name="Rettangolo 2"/>
          <p:cNvSpPr/>
          <p:nvPr/>
        </p:nvSpPr>
        <p:spPr>
          <a:xfrm>
            <a:off x="251520" y="1201976"/>
            <a:ext cx="8712968" cy="1661993"/>
          </a:xfrm>
          <a:prstGeom prst="rect">
            <a:avLst/>
          </a:prstGeom>
        </p:spPr>
        <p:txBody>
          <a:bodyPr wrap="square">
            <a:spAutoFit/>
          </a:bodyPr>
          <a:lstStyle/>
          <a:p>
            <a:r>
              <a:rPr lang="en-US" dirty="0" smtClean="0"/>
              <a:t> </a:t>
            </a:r>
            <a:r>
              <a:rPr lang="en-US" sz="2400" dirty="0" err="1" smtClean="0"/>
              <a:t>Certamente</a:t>
            </a:r>
            <a:r>
              <a:rPr lang="en-US" sz="2400" dirty="0" smtClean="0"/>
              <a:t> </a:t>
            </a:r>
            <a:r>
              <a:rPr lang="en-US" sz="2400" dirty="0" err="1" smtClean="0"/>
              <a:t>si</a:t>
            </a:r>
            <a:r>
              <a:rPr lang="en-US" sz="2400" dirty="0" smtClean="0"/>
              <a:t>!</a:t>
            </a:r>
          </a:p>
          <a:p>
            <a:r>
              <a:rPr lang="en-US" sz="2400" dirty="0" smtClean="0"/>
              <a:t>.. </a:t>
            </a:r>
            <a:r>
              <a:rPr lang="en-US" i="1" dirty="0"/>
              <a:t>è </a:t>
            </a:r>
            <a:r>
              <a:rPr lang="en-US" i="1" dirty="0" err="1"/>
              <a:t>il</a:t>
            </a:r>
            <a:r>
              <a:rPr lang="en-US" i="1" dirty="0"/>
              <a:t> </a:t>
            </a:r>
            <a:r>
              <a:rPr lang="en-US" i="1" dirty="0" err="1"/>
              <a:t>paradigma</a:t>
            </a:r>
            <a:r>
              <a:rPr lang="en-US" i="1" dirty="0"/>
              <a:t> </a:t>
            </a:r>
            <a:r>
              <a:rPr lang="en-US" i="1" dirty="0" err="1"/>
              <a:t>oggi</a:t>
            </a:r>
            <a:r>
              <a:rPr lang="en-US" i="1" dirty="0"/>
              <a:t> </a:t>
            </a:r>
            <a:r>
              <a:rPr lang="en-US" i="1" dirty="0" err="1"/>
              <a:t>dominante</a:t>
            </a:r>
            <a:r>
              <a:rPr lang="en-US" i="1" dirty="0"/>
              <a:t> </a:t>
            </a:r>
            <a:r>
              <a:rPr lang="en-US" i="1" dirty="0" err="1"/>
              <a:t>nell’Occidente</a:t>
            </a:r>
            <a:r>
              <a:rPr lang="en-US" i="1" dirty="0"/>
              <a:t> </a:t>
            </a:r>
            <a:r>
              <a:rPr lang="en-US" i="1" dirty="0" err="1" smtClean="0"/>
              <a:t>secolarizzato</a:t>
            </a:r>
            <a:r>
              <a:rPr lang="en-US" i="1" dirty="0" smtClean="0"/>
              <a:t>  ,un </a:t>
            </a:r>
            <a:r>
              <a:rPr lang="en-US" i="1" dirty="0" err="1"/>
              <a:t>paradigma</a:t>
            </a:r>
            <a:r>
              <a:rPr lang="en-US" i="1" dirty="0"/>
              <a:t> </a:t>
            </a:r>
            <a:r>
              <a:rPr lang="en-US" i="1" dirty="0" err="1"/>
              <a:t>individualistico</a:t>
            </a:r>
            <a:r>
              <a:rPr lang="en-US" i="1" dirty="0"/>
              <a:t>, </a:t>
            </a:r>
            <a:r>
              <a:rPr lang="en-US" i="1" dirty="0" err="1" smtClean="0"/>
              <a:t>funzionalistico</a:t>
            </a:r>
            <a:r>
              <a:rPr lang="en-US" i="1" dirty="0"/>
              <a:t>, </a:t>
            </a:r>
            <a:r>
              <a:rPr lang="en-US" i="1" dirty="0" err="1"/>
              <a:t>economicistico</a:t>
            </a:r>
            <a:r>
              <a:rPr lang="en-US" i="1" dirty="0"/>
              <a:t> e </a:t>
            </a:r>
            <a:r>
              <a:rPr lang="en-US" i="1" dirty="0" err="1"/>
              <a:t>soprattutto</a:t>
            </a:r>
            <a:r>
              <a:rPr lang="en-US" i="1" dirty="0"/>
              <a:t> </a:t>
            </a:r>
            <a:r>
              <a:rPr lang="en-US" i="1" dirty="0" smtClean="0"/>
              <a:t>…..</a:t>
            </a:r>
            <a:r>
              <a:rPr lang="en-US" i="1" dirty="0" err="1" smtClean="0"/>
              <a:t>eticamente</a:t>
            </a:r>
            <a:r>
              <a:rPr lang="en-US" i="1" dirty="0" smtClean="0"/>
              <a:t> </a:t>
            </a:r>
            <a:r>
              <a:rPr lang="en-US" i="1" dirty="0" err="1" smtClean="0"/>
              <a:t>freddo</a:t>
            </a:r>
            <a:r>
              <a:rPr lang="en-US" i="1" dirty="0" smtClean="0"/>
              <a:t>….. </a:t>
            </a:r>
            <a:endParaRPr lang="en-US" i="1" dirty="0"/>
          </a:p>
          <a:p>
            <a:endParaRPr lang="en-US" dirty="0" smtClean="0"/>
          </a:p>
          <a:p>
            <a:r>
              <a:rPr lang="it-IT" dirty="0" smtClean="0"/>
              <a:t>		</a:t>
            </a:r>
            <a:r>
              <a:rPr lang="it-IT" i="1" dirty="0" smtClean="0"/>
              <a:t>che  desta a mio avviso  preoccupazioni gravissime</a:t>
            </a:r>
            <a:r>
              <a:rPr lang="en-US" dirty="0" smtClean="0"/>
              <a:t>	</a:t>
            </a:r>
            <a:endParaRPr lang="en-US" dirty="0"/>
          </a:p>
        </p:txBody>
      </p:sp>
      <p:sp>
        <p:nvSpPr>
          <p:cNvPr id="4" name="CasellaDiTesto 3"/>
          <p:cNvSpPr txBox="1"/>
          <p:nvPr/>
        </p:nvSpPr>
        <p:spPr>
          <a:xfrm>
            <a:off x="251520" y="116632"/>
            <a:ext cx="8208912" cy="954107"/>
          </a:xfrm>
          <a:prstGeom prst="rect">
            <a:avLst/>
          </a:prstGeom>
          <a:noFill/>
        </p:spPr>
        <p:txBody>
          <a:bodyPr wrap="square" rtlCol="0">
            <a:spAutoFit/>
          </a:bodyPr>
          <a:lstStyle/>
          <a:p>
            <a:r>
              <a:rPr lang="it-IT" sz="2800" dirty="0" smtClean="0"/>
              <a:t>	Si sta affacciando di un nuovo paradigma 			nell’esercizio professionale ? </a:t>
            </a:r>
            <a:endParaRPr lang="it-IT" sz="2800" dirty="0"/>
          </a:p>
        </p:txBody>
      </p:sp>
      <p:sp>
        <p:nvSpPr>
          <p:cNvPr id="5" name="CasellaDiTesto 4"/>
          <p:cNvSpPr txBox="1"/>
          <p:nvPr/>
        </p:nvSpPr>
        <p:spPr>
          <a:xfrm>
            <a:off x="226948" y="2793164"/>
            <a:ext cx="8737540" cy="2554545"/>
          </a:xfrm>
          <a:prstGeom prst="rect">
            <a:avLst/>
          </a:prstGeom>
          <a:noFill/>
        </p:spPr>
        <p:txBody>
          <a:bodyPr wrap="square" rtlCol="0">
            <a:spAutoFit/>
          </a:bodyPr>
          <a:lstStyle/>
          <a:p>
            <a:r>
              <a:rPr lang="en-US" sz="2800" dirty="0" smtClean="0"/>
              <a:t>		</a:t>
            </a:r>
            <a:r>
              <a:rPr lang="en-US" sz="2800" dirty="0" err="1" smtClean="0"/>
              <a:t>Dobbiamo</a:t>
            </a:r>
            <a:r>
              <a:rPr lang="en-US" sz="2800" dirty="0" smtClean="0"/>
              <a:t> </a:t>
            </a:r>
            <a:r>
              <a:rPr lang="en-US" sz="2800" dirty="0" err="1"/>
              <a:t>reagire</a:t>
            </a:r>
            <a:r>
              <a:rPr lang="en-US" sz="2800" dirty="0" smtClean="0"/>
              <a:t>?</a:t>
            </a:r>
          </a:p>
          <a:p>
            <a:endParaRPr lang="en-US" dirty="0"/>
          </a:p>
          <a:p>
            <a:r>
              <a:rPr lang="en-US" dirty="0" smtClean="0"/>
              <a:t> </a:t>
            </a:r>
            <a:r>
              <a:rPr lang="en-US" sz="2400" dirty="0" err="1"/>
              <a:t>Certamente</a:t>
            </a:r>
            <a:r>
              <a:rPr lang="en-US" sz="2400" dirty="0"/>
              <a:t> </a:t>
            </a:r>
            <a:r>
              <a:rPr lang="en-US" sz="2400" dirty="0" err="1"/>
              <a:t>si</a:t>
            </a:r>
            <a:r>
              <a:rPr lang="en-US" sz="2400" dirty="0"/>
              <a:t>! </a:t>
            </a:r>
          </a:p>
          <a:p>
            <a:r>
              <a:rPr lang="en-US" dirty="0" smtClean="0"/>
              <a:t>             </a:t>
            </a:r>
          </a:p>
          <a:p>
            <a:r>
              <a:rPr lang="en-US" dirty="0"/>
              <a:t>	</a:t>
            </a:r>
            <a:r>
              <a:rPr lang="en-US" dirty="0" smtClean="0"/>
              <a:t>	 </a:t>
            </a:r>
            <a:r>
              <a:rPr lang="en-US" i="1" dirty="0"/>
              <a:t>ma in </a:t>
            </a:r>
            <a:r>
              <a:rPr lang="en-US" i="1" dirty="0" err="1" smtClean="0"/>
              <a:t>modo</a:t>
            </a:r>
            <a:r>
              <a:rPr lang="en-US" i="1" dirty="0" smtClean="0"/>
              <a:t>  </a:t>
            </a:r>
            <a:r>
              <a:rPr lang="en-US" i="1" dirty="0"/>
              <a:t>non </a:t>
            </a:r>
            <a:r>
              <a:rPr lang="en-US" i="1" dirty="0" err="1" smtClean="0"/>
              <a:t>velleitario</a:t>
            </a:r>
            <a:r>
              <a:rPr lang="en-US" i="1" dirty="0" smtClean="0"/>
              <a:t>  ma </a:t>
            </a:r>
            <a:r>
              <a:rPr lang="en-US" i="1" dirty="0" err="1" smtClean="0"/>
              <a:t>appropriato</a:t>
            </a:r>
            <a:r>
              <a:rPr lang="en-US" i="1" dirty="0" smtClean="0"/>
              <a:t>.. </a:t>
            </a:r>
            <a:endParaRPr lang="en-US" i="1" dirty="0"/>
          </a:p>
          <a:p>
            <a:endParaRPr lang="en-US" dirty="0"/>
          </a:p>
          <a:p>
            <a:endParaRPr lang="en-US" dirty="0"/>
          </a:p>
          <a:p>
            <a:r>
              <a:rPr lang="en-US" dirty="0"/>
              <a:t> </a:t>
            </a:r>
          </a:p>
        </p:txBody>
      </p:sp>
      <p:sp>
        <p:nvSpPr>
          <p:cNvPr id="6" name="CasellaDiTesto 5"/>
          <p:cNvSpPr txBox="1"/>
          <p:nvPr/>
        </p:nvSpPr>
        <p:spPr>
          <a:xfrm>
            <a:off x="406968" y="4468763"/>
            <a:ext cx="8233484" cy="1631216"/>
          </a:xfrm>
          <a:prstGeom prst="rect">
            <a:avLst/>
          </a:prstGeom>
          <a:noFill/>
        </p:spPr>
        <p:txBody>
          <a:bodyPr wrap="square" rtlCol="0">
            <a:spAutoFit/>
          </a:bodyPr>
          <a:lstStyle/>
          <a:p>
            <a:r>
              <a:rPr lang="en-US" sz="2000" i="1" dirty="0" smtClean="0"/>
              <a:t>..</a:t>
            </a:r>
            <a:r>
              <a:rPr lang="en-US" sz="2000" i="1" dirty="0" err="1" smtClean="0"/>
              <a:t>dobbiamo</a:t>
            </a:r>
            <a:r>
              <a:rPr lang="en-US" sz="2000" i="1" dirty="0" smtClean="0"/>
              <a:t> </a:t>
            </a:r>
            <a:r>
              <a:rPr lang="en-US" sz="2000" i="1" dirty="0" err="1"/>
              <a:t>prendere</a:t>
            </a:r>
            <a:r>
              <a:rPr lang="en-US" sz="2000" i="1" dirty="0"/>
              <a:t> </a:t>
            </a:r>
            <a:r>
              <a:rPr lang="en-US" sz="2000" i="1" dirty="0" err="1"/>
              <a:t>atto</a:t>
            </a:r>
            <a:r>
              <a:rPr lang="en-US" sz="2000" i="1" dirty="0"/>
              <a:t> del </a:t>
            </a:r>
            <a:r>
              <a:rPr lang="en-US" sz="2000" i="1" dirty="0" err="1"/>
              <a:t>profondo</a:t>
            </a:r>
            <a:r>
              <a:rPr lang="en-US" sz="2000" i="1" dirty="0"/>
              <a:t> </a:t>
            </a:r>
            <a:r>
              <a:rPr lang="en-US" sz="2000" i="1" dirty="0" err="1"/>
              <a:t>mutamento</a:t>
            </a:r>
            <a:r>
              <a:rPr lang="en-US" sz="2000" i="1" dirty="0"/>
              <a:t> </a:t>
            </a:r>
            <a:r>
              <a:rPr lang="en-US" sz="2000" i="1" dirty="0" err="1"/>
              <a:t>che</a:t>
            </a:r>
            <a:r>
              <a:rPr lang="en-US" sz="2000" i="1" dirty="0"/>
              <a:t> ha </a:t>
            </a:r>
            <a:r>
              <a:rPr lang="en-US" sz="2000" i="1" dirty="0" err="1"/>
              <a:t>eroso</a:t>
            </a:r>
            <a:r>
              <a:rPr lang="en-US" sz="2000" i="1" dirty="0"/>
              <a:t> la </a:t>
            </a:r>
            <a:r>
              <a:rPr lang="en-US" sz="2000" i="1" dirty="0" err="1"/>
              <a:t>dimensione</a:t>
            </a:r>
            <a:r>
              <a:rPr lang="en-US" sz="2000" i="1" dirty="0"/>
              <a:t> </a:t>
            </a:r>
            <a:r>
              <a:rPr lang="en-US" sz="2000" i="1" dirty="0" err="1"/>
              <a:t>personalistica</a:t>
            </a:r>
            <a:r>
              <a:rPr lang="en-US" sz="2000" i="1" dirty="0"/>
              <a:t> </a:t>
            </a:r>
            <a:r>
              <a:rPr lang="en-US" sz="2000" i="1" dirty="0" err="1"/>
              <a:t>della</a:t>
            </a:r>
            <a:r>
              <a:rPr lang="en-US" sz="2000" i="1" dirty="0"/>
              <a:t> </a:t>
            </a:r>
            <a:r>
              <a:rPr lang="en-US" sz="2000" i="1" dirty="0" err="1"/>
              <a:t>medicina</a:t>
            </a:r>
            <a:r>
              <a:rPr lang="en-US" sz="2000" i="1" dirty="0"/>
              <a:t> e ne ha </a:t>
            </a:r>
            <a:r>
              <a:rPr lang="en-US" sz="2000" i="1" dirty="0" err="1"/>
              <a:t>esaltato</a:t>
            </a:r>
            <a:r>
              <a:rPr lang="en-US" sz="2000" i="1" dirty="0"/>
              <a:t> la </a:t>
            </a:r>
            <a:r>
              <a:rPr lang="en-US" sz="2000" i="1" dirty="0" err="1"/>
              <a:t>dimensione</a:t>
            </a:r>
            <a:r>
              <a:rPr lang="en-US" sz="2000" i="1" dirty="0"/>
              <a:t> </a:t>
            </a:r>
            <a:r>
              <a:rPr lang="en-US" sz="2000" i="1" dirty="0" err="1" smtClean="0"/>
              <a:t>tecnologica</a:t>
            </a:r>
            <a:r>
              <a:rPr lang="en-US" sz="2000" i="1" dirty="0" smtClean="0"/>
              <a:t> </a:t>
            </a:r>
            <a:r>
              <a:rPr lang="en-US" sz="2000" i="1" dirty="0" err="1" smtClean="0"/>
              <a:t>costruita</a:t>
            </a:r>
            <a:r>
              <a:rPr lang="en-US" sz="2000" i="1" dirty="0" smtClean="0"/>
              <a:t>  </a:t>
            </a:r>
            <a:r>
              <a:rPr lang="en-US" sz="2000" i="1" dirty="0" err="1" smtClean="0"/>
              <a:t>su</a:t>
            </a:r>
            <a:r>
              <a:rPr lang="en-US" sz="2000" i="1" dirty="0" smtClean="0"/>
              <a:t> </a:t>
            </a:r>
            <a:r>
              <a:rPr lang="en-US" sz="2000" i="1" dirty="0" err="1"/>
              <a:t>protocolli</a:t>
            </a:r>
            <a:r>
              <a:rPr lang="en-US" sz="2000" i="1" dirty="0"/>
              <a:t> </a:t>
            </a:r>
            <a:r>
              <a:rPr lang="en-US" sz="2000" i="1" dirty="0" err="1"/>
              <a:t>sanitari</a:t>
            </a:r>
            <a:r>
              <a:rPr lang="en-US" sz="2000" i="1" dirty="0"/>
              <a:t>  </a:t>
            </a:r>
            <a:r>
              <a:rPr lang="en-US" sz="2000" i="1" dirty="0" err="1"/>
              <a:t>sempre</a:t>
            </a:r>
            <a:r>
              <a:rPr lang="en-US" sz="2000" i="1" dirty="0"/>
              <a:t> </a:t>
            </a:r>
            <a:r>
              <a:rPr lang="en-US" sz="2000" i="1" dirty="0" err="1"/>
              <a:t>più</a:t>
            </a:r>
            <a:r>
              <a:rPr lang="en-US" sz="2000" i="1" dirty="0"/>
              <a:t> </a:t>
            </a:r>
            <a:r>
              <a:rPr lang="en-US" sz="2000" i="1" dirty="0" err="1" smtClean="0"/>
              <a:t>pervasivi</a:t>
            </a:r>
            <a:r>
              <a:rPr lang="en-US" sz="2000" i="1" dirty="0" smtClean="0"/>
              <a:t>, un </a:t>
            </a:r>
            <a:r>
              <a:rPr lang="en-US" sz="2000" i="1" dirty="0" err="1" smtClean="0"/>
              <a:t>mutamento</a:t>
            </a:r>
            <a:r>
              <a:rPr lang="en-US" sz="2000" i="1" dirty="0" smtClean="0"/>
              <a:t> </a:t>
            </a:r>
            <a:r>
              <a:rPr lang="en-US" sz="2000" i="1" dirty="0" err="1" smtClean="0"/>
              <a:t>che</a:t>
            </a:r>
            <a:r>
              <a:rPr lang="en-US" sz="2000" i="1" dirty="0" smtClean="0"/>
              <a:t> </a:t>
            </a:r>
            <a:r>
              <a:rPr lang="en-US" sz="2000" i="1" dirty="0" err="1" smtClean="0"/>
              <a:t>risponde</a:t>
            </a:r>
            <a:r>
              <a:rPr lang="en-US" sz="2000" i="1" dirty="0" smtClean="0"/>
              <a:t> </a:t>
            </a:r>
            <a:r>
              <a:rPr lang="en-US" sz="2000" i="1" dirty="0" err="1"/>
              <a:t>nel</a:t>
            </a:r>
            <a:r>
              <a:rPr lang="en-US" sz="2000" i="1" dirty="0"/>
              <a:t> </a:t>
            </a:r>
            <a:r>
              <a:rPr lang="en-US" sz="2000" i="1" dirty="0" err="1" smtClean="0"/>
              <a:t>modo</a:t>
            </a:r>
            <a:r>
              <a:rPr lang="en-US" sz="2000" i="1" dirty="0" smtClean="0"/>
              <a:t> </a:t>
            </a:r>
            <a:r>
              <a:rPr lang="en-US" sz="2000" i="1" dirty="0" err="1" smtClean="0"/>
              <a:t>purtroppo</a:t>
            </a:r>
            <a:r>
              <a:rPr lang="en-US" sz="2000" i="1" dirty="0" smtClean="0"/>
              <a:t>  </a:t>
            </a:r>
            <a:r>
              <a:rPr lang="en-US" sz="2000" i="1" dirty="0" err="1"/>
              <a:t>ottimale</a:t>
            </a:r>
            <a:r>
              <a:rPr lang="en-US" sz="2000" i="1" dirty="0"/>
              <a:t> </a:t>
            </a:r>
            <a:r>
              <a:rPr lang="en-US" sz="2000" i="1" dirty="0" err="1"/>
              <a:t>alla</a:t>
            </a:r>
            <a:r>
              <a:rPr lang="en-US" sz="2000" i="1" dirty="0"/>
              <a:t> </a:t>
            </a:r>
            <a:r>
              <a:rPr lang="en-US" sz="2000" i="1" dirty="0" err="1"/>
              <a:t>psicologia</a:t>
            </a:r>
            <a:r>
              <a:rPr lang="en-US" sz="2000" i="1" dirty="0"/>
              <a:t> </a:t>
            </a:r>
            <a:r>
              <a:rPr lang="en-US" sz="2000" i="1" dirty="0" err="1"/>
              <a:t>oggi</a:t>
            </a:r>
            <a:r>
              <a:rPr lang="en-US" sz="2000" i="1" dirty="0"/>
              <a:t>  </a:t>
            </a:r>
            <a:r>
              <a:rPr lang="en-US" sz="2000" i="1" dirty="0" err="1"/>
              <a:t>dominante</a:t>
            </a:r>
            <a:r>
              <a:rPr lang="en-US" sz="2000" i="1" dirty="0"/>
              <a:t>  </a:t>
            </a:r>
            <a:r>
              <a:rPr lang="en-US" sz="2000" i="1" dirty="0" err="1"/>
              <a:t>anche</a:t>
            </a:r>
            <a:r>
              <a:rPr lang="en-US" sz="2000" i="1" dirty="0"/>
              <a:t> </a:t>
            </a:r>
            <a:r>
              <a:rPr lang="en-US" sz="2000" i="1" dirty="0" err="1"/>
              <a:t>tra</a:t>
            </a:r>
            <a:r>
              <a:rPr lang="en-US" sz="2000" i="1" dirty="0"/>
              <a:t> </a:t>
            </a:r>
            <a:r>
              <a:rPr lang="en-US" sz="2000" i="1" dirty="0" err="1"/>
              <a:t>i</a:t>
            </a:r>
            <a:r>
              <a:rPr lang="en-US" sz="2000" i="1" dirty="0"/>
              <a:t> </a:t>
            </a:r>
            <a:r>
              <a:rPr lang="en-US" sz="2000" i="1" dirty="0" smtClean="0"/>
              <a:t>medici…. </a:t>
            </a:r>
            <a:endParaRPr lang="en-US" sz="2000" i="1" dirty="0"/>
          </a:p>
        </p:txBody>
      </p:sp>
      <p:pic>
        <p:nvPicPr>
          <p:cNvPr id="18434" name="Picture 2" descr="C:\Users\Utente\Desktop\medicinanarrativa_roma3_jp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2793164"/>
            <a:ext cx="2365549" cy="1198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29513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07504" y="1772816"/>
            <a:ext cx="9001000" cy="4680520"/>
          </a:xfrm>
        </p:spPr>
        <p:txBody>
          <a:bodyPr>
            <a:normAutofit fontScale="70000" lnSpcReduction="20000"/>
          </a:bodyPr>
          <a:lstStyle/>
          <a:p>
            <a:pPr marL="0" indent="0">
              <a:buNone/>
            </a:pPr>
            <a:endParaRPr lang="it-IT" dirty="0" smtClean="0"/>
          </a:p>
          <a:p>
            <a:endParaRPr lang="it-IT" dirty="0"/>
          </a:p>
          <a:p>
            <a:pPr marL="0" indent="0">
              <a:buNone/>
            </a:pPr>
            <a:r>
              <a:rPr lang="it-IT" sz="2600" dirty="0" smtClean="0"/>
              <a:t>Ridurre </a:t>
            </a:r>
            <a:r>
              <a:rPr lang="it-IT" sz="2600" dirty="0"/>
              <a:t>l’etica  della relazione a problematica </a:t>
            </a:r>
            <a:r>
              <a:rPr lang="it-IT" sz="2600" dirty="0" smtClean="0"/>
              <a:t>legale :</a:t>
            </a:r>
          </a:p>
          <a:p>
            <a:pPr marL="342900" indent="-342900">
              <a:buFont typeface="Wingdings" panose="05000000000000000000" pitchFamily="2" charset="2"/>
              <a:buChar char="§"/>
            </a:pPr>
            <a:r>
              <a:rPr lang="it-IT" sz="2600" dirty="0" smtClean="0"/>
              <a:t> </a:t>
            </a:r>
            <a:r>
              <a:rPr lang="it-IT" sz="2600" dirty="0"/>
              <a:t>non aiuta  certo a rilanciare nel futuro la </a:t>
            </a:r>
            <a:r>
              <a:rPr lang="it-IT" sz="2600" i="1" dirty="0" err="1"/>
              <a:t>mission</a:t>
            </a:r>
            <a:r>
              <a:rPr lang="it-IT" sz="2600" dirty="0"/>
              <a:t>  di sempre quella cioè di saldare e legittimare interessi professionali a quelli generali della comunità. </a:t>
            </a:r>
            <a:endParaRPr lang="it-IT" sz="2600" dirty="0" smtClean="0"/>
          </a:p>
          <a:p>
            <a:pPr marL="342900" indent="-342900">
              <a:buFont typeface="Wingdings" panose="05000000000000000000" pitchFamily="2" charset="2"/>
              <a:buChar char="§"/>
            </a:pPr>
            <a:r>
              <a:rPr lang="it-IT" sz="2600" dirty="0" smtClean="0"/>
              <a:t>non </a:t>
            </a:r>
            <a:r>
              <a:rPr lang="it-IT" sz="2600" dirty="0"/>
              <a:t>aiuta  ad un nuovo </a:t>
            </a:r>
            <a:r>
              <a:rPr lang="it-IT" sz="2600" i="1" dirty="0" err="1"/>
              <a:t>professionalismo</a:t>
            </a:r>
            <a:r>
              <a:rPr lang="it-IT" sz="2600"/>
              <a:t> </a:t>
            </a:r>
            <a:r>
              <a:rPr lang="it-IT" sz="2600" smtClean="0"/>
              <a:t>medico, </a:t>
            </a:r>
            <a:r>
              <a:rPr lang="it-IT" sz="2600" dirty="0" smtClean="0"/>
              <a:t>lontano </a:t>
            </a:r>
            <a:r>
              <a:rPr lang="it-IT" sz="2600" dirty="0"/>
              <a:t>dalle suggestioni dei vecchi poteri e dei tradizionali autoritarismi della </a:t>
            </a:r>
            <a:r>
              <a:rPr lang="it-IT" sz="2600"/>
              <a:t>medicina </a:t>
            </a:r>
            <a:r>
              <a:rPr lang="it-IT" sz="2600" smtClean="0"/>
              <a:t>, </a:t>
            </a:r>
            <a:r>
              <a:rPr lang="it-IT" sz="2600" dirty="0" smtClean="0"/>
              <a:t>che  dovrebbe  </a:t>
            </a:r>
            <a:r>
              <a:rPr lang="it-IT" sz="2600" dirty="0"/>
              <a:t>previlegiare </a:t>
            </a:r>
            <a:r>
              <a:rPr lang="it-IT" sz="2600" dirty="0" smtClean="0"/>
              <a:t> </a:t>
            </a:r>
            <a:r>
              <a:rPr lang="it-IT" sz="2600" dirty="0"/>
              <a:t>un rapporto medico paziente, equilibrato, di pari </a:t>
            </a:r>
            <a:r>
              <a:rPr lang="it-IT" sz="2600" dirty="0" err="1" smtClean="0"/>
              <a:t>dignità,fondato</a:t>
            </a:r>
            <a:r>
              <a:rPr lang="it-IT" sz="2600" dirty="0" smtClean="0"/>
              <a:t> sull’informazione </a:t>
            </a:r>
            <a:r>
              <a:rPr lang="it-IT" sz="2600" dirty="0"/>
              <a:t>e sul consenso che, nel momento di ogni scelta ,</a:t>
            </a:r>
            <a:r>
              <a:rPr lang="it-IT" sz="2600" dirty="0" smtClean="0"/>
              <a:t>dovrebbe diventare alleanza </a:t>
            </a:r>
            <a:r>
              <a:rPr lang="it-IT" sz="2600" dirty="0"/>
              <a:t>terapeutica</a:t>
            </a:r>
            <a:r>
              <a:rPr lang="it-IT" sz="2600" dirty="0" smtClean="0"/>
              <a:t>.</a:t>
            </a:r>
            <a:r>
              <a:rPr lang="en-US" sz="2600" dirty="0"/>
              <a:t> </a:t>
            </a:r>
            <a:endParaRPr lang="en-US" sz="2600" dirty="0" smtClean="0"/>
          </a:p>
          <a:p>
            <a:pPr marL="342900" indent="-342900">
              <a:buFont typeface="Wingdings" panose="05000000000000000000" pitchFamily="2" charset="2"/>
              <a:buChar char="§"/>
            </a:pPr>
            <a:endParaRPr lang="en-US" dirty="0"/>
          </a:p>
          <a:p>
            <a:pPr marL="0" indent="0">
              <a:buNone/>
            </a:pPr>
            <a:r>
              <a:rPr lang="en-US" sz="4000" dirty="0" smtClean="0">
                <a:latin typeface="Palatino Linotype" panose="02040502050505030304" pitchFamily="18" charset="0"/>
              </a:rPr>
              <a:t>La </a:t>
            </a:r>
            <a:r>
              <a:rPr lang="en-US" sz="4000" dirty="0" err="1">
                <a:latin typeface="Palatino Linotype" panose="02040502050505030304" pitchFamily="18" charset="0"/>
              </a:rPr>
              <a:t>lotta</a:t>
            </a:r>
            <a:r>
              <a:rPr lang="en-US" sz="4000" dirty="0">
                <a:latin typeface="Palatino Linotype" panose="02040502050505030304" pitchFamily="18" charset="0"/>
              </a:rPr>
              <a:t> </a:t>
            </a:r>
            <a:r>
              <a:rPr lang="en-US" sz="4000" dirty="0" err="1">
                <a:latin typeface="Palatino Linotype" panose="02040502050505030304" pitchFamily="18" charset="0"/>
              </a:rPr>
              <a:t>contro</a:t>
            </a:r>
            <a:r>
              <a:rPr lang="en-US" sz="4000" dirty="0">
                <a:latin typeface="Palatino Linotype" panose="02040502050505030304" pitchFamily="18" charset="0"/>
              </a:rPr>
              <a:t> </a:t>
            </a:r>
            <a:r>
              <a:rPr lang="en-US" sz="4000" dirty="0" err="1" smtClean="0">
                <a:latin typeface="Palatino Linotype" panose="02040502050505030304" pitchFamily="18" charset="0"/>
              </a:rPr>
              <a:t>questo</a:t>
            </a:r>
            <a:r>
              <a:rPr lang="en-US" sz="4000" dirty="0" smtClean="0">
                <a:latin typeface="Palatino Linotype" panose="02040502050505030304" pitchFamily="18" charset="0"/>
              </a:rPr>
              <a:t> </a:t>
            </a:r>
            <a:r>
              <a:rPr lang="en-US" sz="4000" dirty="0" err="1" smtClean="0">
                <a:latin typeface="Palatino Linotype" panose="02040502050505030304" pitchFamily="18" charset="0"/>
              </a:rPr>
              <a:t>nuovo</a:t>
            </a:r>
            <a:r>
              <a:rPr lang="en-US" sz="4000" dirty="0" smtClean="0">
                <a:latin typeface="Palatino Linotype" panose="02040502050505030304" pitchFamily="18" charset="0"/>
              </a:rPr>
              <a:t>  </a:t>
            </a:r>
            <a:r>
              <a:rPr lang="en-US" sz="4000" dirty="0" err="1">
                <a:latin typeface="Palatino Linotype" panose="02040502050505030304" pitchFamily="18" charset="0"/>
              </a:rPr>
              <a:t>paradigma</a:t>
            </a:r>
            <a:r>
              <a:rPr lang="en-US" sz="4000" dirty="0">
                <a:latin typeface="Palatino Linotype" panose="02040502050505030304" pitchFamily="18" charset="0"/>
              </a:rPr>
              <a:t> </a:t>
            </a:r>
            <a:r>
              <a:rPr lang="en-US" sz="4000" dirty="0" err="1">
                <a:latin typeface="Palatino Linotype" panose="02040502050505030304" pitchFamily="18" charset="0"/>
              </a:rPr>
              <a:t>potrà</a:t>
            </a:r>
            <a:r>
              <a:rPr lang="en-US" sz="4000" dirty="0">
                <a:latin typeface="Palatino Linotype" panose="02040502050505030304" pitchFamily="18" charset="0"/>
              </a:rPr>
              <a:t> </a:t>
            </a:r>
            <a:r>
              <a:rPr lang="en-US" sz="4000" dirty="0" err="1">
                <a:latin typeface="Palatino Linotype" panose="02040502050505030304" pitchFamily="18" charset="0"/>
              </a:rPr>
              <a:t>anche</a:t>
            </a:r>
            <a:r>
              <a:rPr lang="en-US" sz="4000" dirty="0">
                <a:latin typeface="Palatino Linotype" panose="02040502050505030304" pitchFamily="18" charset="0"/>
              </a:rPr>
              <a:t> </a:t>
            </a:r>
            <a:r>
              <a:rPr lang="en-US" sz="4000" dirty="0" err="1">
                <a:latin typeface="Palatino Linotype" panose="02040502050505030304" pitchFamily="18" charset="0"/>
              </a:rPr>
              <a:t>assumere</a:t>
            </a:r>
            <a:r>
              <a:rPr lang="en-US" sz="4000" dirty="0">
                <a:latin typeface="Palatino Linotype" panose="02040502050505030304" pitchFamily="18" charset="0"/>
              </a:rPr>
              <a:t> le </a:t>
            </a:r>
            <a:r>
              <a:rPr lang="en-US" sz="4000" dirty="0" err="1">
                <a:latin typeface="Palatino Linotype" panose="02040502050505030304" pitchFamily="18" charset="0"/>
              </a:rPr>
              <a:t>forme</a:t>
            </a:r>
            <a:r>
              <a:rPr lang="en-US" sz="4000" dirty="0">
                <a:latin typeface="Palatino Linotype" panose="02040502050505030304" pitchFamily="18" charset="0"/>
              </a:rPr>
              <a:t> di </a:t>
            </a:r>
            <a:r>
              <a:rPr lang="en-US" sz="4000" dirty="0" err="1">
                <a:latin typeface="Palatino Linotype" panose="02040502050505030304" pitchFamily="18" charset="0"/>
              </a:rPr>
              <a:t>una</a:t>
            </a:r>
            <a:r>
              <a:rPr lang="en-US" sz="4000" dirty="0">
                <a:latin typeface="Palatino Linotype" panose="02040502050505030304" pitchFamily="18" charset="0"/>
              </a:rPr>
              <a:t> battaglia per </a:t>
            </a:r>
            <a:r>
              <a:rPr lang="en-US" sz="4000" dirty="0" err="1">
                <a:latin typeface="Palatino Linotype" panose="02040502050505030304" pitchFamily="18" charset="0"/>
              </a:rPr>
              <a:t>modificare</a:t>
            </a:r>
            <a:r>
              <a:rPr lang="en-US" sz="4000" dirty="0">
                <a:latin typeface="Palatino Linotype" panose="02040502050505030304" pitchFamily="18" charset="0"/>
              </a:rPr>
              <a:t> la </a:t>
            </a:r>
            <a:r>
              <a:rPr lang="en-US" sz="4000" dirty="0" err="1">
                <a:latin typeface="Palatino Linotype" panose="02040502050505030304" pitchFamily="18" charset="0"/>
              </a:rPr>
              <a:t>legge</a:t>
            </a:r>
            <a:r>
              <a:rPr lang="en-US" sz="4000" dirty="0">
                <a:latin typeface="Palatino Linotype" panose="02040502050505030304" pitchFamily="18" charset="0"/>
              </a:rPr>
              <a:t> </a:t>
            </a:r>
            <a:r>
              <a:rPr lang="en-US" sz="4000" dirty="0" err="1">
                <a:latin typeface="Palatino Linotype" panose="02040502050505030304" pitchFamily="18" charset="0"/>
              </a:rPr>
              <a:t>appena</a:t>
            </a:r>
            <a:r>
              <a:rPr lang="en-US" sz="4000" dirty="0">
                <a:latin typeface="Palatino Linotype" panose="02040502050505030304" pitchFamily="18" charset="0"/>
              </a:rPr>
              <a:t> </a:t>
            </a:r>
            <a:r>
              <a:rPr lang="en-US" sz="4000" dirty="0" err="1">
                <a:latin typeface="Palatino Linotype" panose="02040502050505030304" pitchFamily="18" charset="0"/>
              </a:rPr>
              <a:t>approvata</a:t>
            </a:r>
            <a:r>
              <a:rPr lang="en-US" sz="4000" dirty="0">
                <a:latin typeface="Palatino Linotype" panose="02040502050505030304" pitchFamily="18" charset="0"/>
              </a:rPr>
              <a:t>; ma </a:t>
            </a:r>
            <a:r>
              <a:rPr lang="en-US" sz="4000" dirty="0" smtClean="0">
                <a:latin typeface="Palatino Linotype" panose="02040502050505030304" pitchFamily="18" charset="0"/>
              </a:rPr>
              <a:t>… ,</a:t>
            </a:r>
            <a:r>
              <a:rPr lang="en-US" sz="4000" dirty="0" err="1" smtClean="0">
                <a:latin typeface="Palatino Linotype" panose="02040502050505030304" pitchFamily="18" charset="0"/>
              </a:rPr>
              <a:t>guardiamoci</a:t>
            </a:r>
            <a:r>
              <a:rPr lang="en-US" sz="4000" dirty="0" smtClean="0">
                <a:latin typeface="Palatino Linotype" panose="02040502050505030304" pitchFamily="18" charset="0"/>
              </a:rPr>
              <a:t>  </a:t>
            </a:r>
            <a:r>
              <a:rPr lang="en-US" sz="4000" dirty="0" err="1" smtClean="0">
                <a:latin typeface="Palatino Linotype" panose="02040502050505030304" pitchFamily="18" charset="0"/>
              </a:rPr>
              <a:t>negli</a:t>
            </a:r>
            <a:r>
              <a:rPr lang="en-US" sz="4000" dirty="0" smtClean="0">
                <a:latin typeface="Palatino Linotype" panose="02040502050505030304" pitchFamily="18" charset="0"/>
              </a:rPr>
              <a:t>  </a:t>
            </a:r>
            <a:r>
              <a:rPr lang="en-US" sz="4000" dirty="0" err="1" smtClean="0">
                <a:latin typeface="Palatino Linotype" panose="02040502050505030304" pitchFamily="18" charset="0"/>
              </a:rPr>
              <a:t>occhi</a:t>
            </a:r>
            <a:r>
              <a:rPr lang="en-US" sz="4000" dirty="0" smtClean="0">
                <a:latin typeface="Palatino Linotype" panose="02040502050505030304" pitchFamily="18" charset="0"/>
              </a:rPr>
              <a:t>,  non </a:t>
            </a:r>
            <a:r>
              <a:rPr lang="en-US" sz="4000" dirty="0">
                <a:latin typeface="Palatino Linotype" panose="02040502050505030304" pitchFamily="18" charset="0"/>
              </a:rPr>
              <a:t>è </a:t>
            </a:r>
            <a:r>
              <a:rPr lang="en-US" sz="4000" dirty="0" smtClean="0">
                <a:latin typeface="Palatino Linotype" panose="02040502050505030304" pitchFamily="18" charset="0"/>
              </a:rPr>
              <a:t> con  </a:t>
            </a:r>
            <a:r>
              <a:rPr lang="en-US" sz="4000" dirty="0" err="1" smtClean="0">
                <a:latin typeface="Palatino Linotype" panose="02040502050505030304" pitchFamily="18" charset="0"/>
              </a:rPr>
              <a:t>battaglie</a:t>
            </a:r>
            <a:r>
              <a:rPr lang="en-US" sz="4000" dirty="0" smtClean="0">
                <a:latin typeface="Palatino Linotype" panose="02040502050505030304" pitchFamily="18" charset="0"/>
              </a:rPr>
              <a:t> </a:t>
            </a:r>
            <a:r>
              <a:rPr lang="en-US" sz="4000" dirty="0" err="1">
                <a:latin typeface="Palatino Linotype" panose="02040502050505030304" pitchFamily="18" charset="0"/>
              </a:rPr>
              <a:t>parlamentari</a:t>
            </a:r>
            <a:r>
              <a:rPr lang="en-US" sz="4000" dirty="0">
                <a:latin typeface="Palatino Linotype" panose="02040502050505030304" pitchFamily="18" charset="0"/>
              </a:rPr>
              <a:t> </a:t>
            </a:r>
            <a:r>
              <a:rPr lang="en-US" sz="4000" dirty="0" err="1">
                <a:latin typeface="Palatino Linotype" panose="02040502050505030304" pitchFamily="18" charset="0"/>
              </a:rPr>
              <a:t>che</a:t>
            </a:r>
            <a:r>
              <a:rPr lang="en-US" sz="4000" dirty="0">
                <a:latin typeface="Palatino Linotype" panose="02040502050505030304" pitchFamily="18" charset="0"/>
              </a:rPr>
              <a:t> </a:t>
            </a:r>
            <a:r>
              <a:rPr lang="en-US" sz="4000" dirty="0" err="1">
                <a:latin typeface="Palatino Linotype" panose="02040502050505030304" pitchFamily="18" charset="0"/>
              </a:rPr>
              <a:t>si</a:t>
            </a:r>
            <a:r>
              <a:rPr lang="en-US" sz="4000" dirty="0">
                <a:latin typeface="Palatino Linotype" panose="02040502050505030304" pitchFamily="18" charset="0"/>
              </a:rPr>
              <a:t> </a:t>
            </a:r>
            <a:r>
              <a:rPr lang="en-US" sz="4000" dirty="0" err="1">
                <a:latin typeface="Palatino Linotype" panose="02040502050505030304" pitchFamily="18" charset="0"/>
              </a:rPr>
              <a:t>muta</a:t>
            </a:r>
            <a:r>
              <a:rPr lang="en-US" sz="4000" dirty="0">
                <a:latin typeface="Palatino Linotype" panose="02040502050505030304" pitchFamily="18" charset="0"/>
              </a:rPr>
              <a:t> </a:t>
            </a:r>
            <a:r>
              <a:rPr lang="en-US" sz="4000" dirty="0" err="1">
                <a:latin typeface="Palatino Linotype" panose="02040502050505030304" pitchFamily="18" charset="0"/>
              </a:rPr>
              <a:t>l’etica</a:t>
            </a:r>
            <a:r>
              <a:rPr lang="en-US" sz="4000" dirty="0">
                <a:latin typeface="Palatino Linotype" panose="02040502050505030304" pitchFamily="18" charset="0"/>
              </a:rPr>
              <a:t> </a:t>
            </a:r>
            <a:r>
              <a:rPr lang="en-US" sz="4000" dirty="0" err="1">
                <a:latin typeface="Palatino Linotype" panose="02040502050505030304" pitchFamily="18" charset="0"/>
              </a:rPr>
              <a:t>della</a:t>
            </a:r>
            <a:r>
              <a:rPr lang="en-US" sz="4000" dirty="0">
                <a:latin typeface="Palatino Linotype" panose="02040502050505030304" pitchFamily="18" charset="0"/>
              </a:rPr>
              <a:t> </a:t>
            </a:r>
            <a:r>
              <a:rPr lang="en-US" sz="4000" dirty="0" err="1">
                <a:latin typeface="Palatino Linotype" panose="02040502050505030304" pitchFamily="18" charset="0"/>
              </a:rPr>
              <a:t>medicina</a:t>
            </a:r>
            <a:r>
              <a:rPr lang="en-US" sz="4000" dirty="0">
                <a:latin typeface="Palatino Linotype" panose="02040502050505030304" pitchFamily="18" charset="0"/>
              </a:rPr>
              <a:t> </a:t>
            </a:r>
            <a:r>
              <a:rPr lang="en-US" sz="4000" dirty="0" err="1">
                <a:latin typeface="Palatino Linotype" panose="02040502050505030304" pitchFamily="18" charset="0"/>
              </a:rPr>
              <a:t>contemporanea</a:t>
            </a:r>
            <a:r>
              <a:rPr lang="en-US" sz="4000" dirty="0">
                <a:latin typeface="Palatino Linotype" panose="02040502050505030304" pitchFamily="18" charset="0"/>
              </a:rPr>
              <a:t>.</a:t>
            </a:r>
            <a:endParaRPr lang="it-IT" sz="4000" dirty="0">
              <a:latin typeface="Palatino Linotype" panose="02040502050505030304" pitchFamily="18" charset="0"/>
            </a:endParaRPr>
          </a:p>
          <a:p>
            <a:pPr marL="0" indent="0">
              <a:buNone/>
            </a:pPr>
            <a:endParaRPr lang="it-IT" dirty="0"/>
          </a:p>
          <a:p>
            <a:endParaRPr lang="it-IT" dirty="0"/>
          </a:p>
        </p:txBody>
      </p:sp>
      <p:sp>
        <p:nvSpPr>
          <p:cNvPr id="2" name="Titolo 1"/>
          <p:cNvSpPr>
            <a:spLocks noGrp="1"/>
          </p:cNvSpPr>
          <p:nvPr>
            <p:ph type="title"/>
          </p:nvPr>
        </p:nvSpPr>
        <p:spPr>
          <a:xfrm>
            <a:off x="107504" y="0"/>
            <a:ext cx="6480720" cy="2060848"/>
          </a:xfrm>
        </p:spPr>
        <p:txBody>
          <a:bodyPr/>
          <a:lstStyle/>
          <a:p>
            <a:r>
              <a:rPr lang="it-IT" dirty="0" smtClean="0"/>
              <a:t>  </a:t>
            </a:r>
            <a:br>
              <a:rPr lang="it-IT" dirty="0" smtClean="0"/>
            </a:br>
            <a:r>
              <a:rPr lang="it-IT" dirty="0"/>
              <a:t/>
            </a:r>
            <a:br>
              <a:rPr lang="it-IT" dirty="0"/>
            </a:br>
            <a:r>
              <a:rPr lang="it-IT" dirty="0" smtClean="0"/>
              <a:t/>
            </a:r>
            <a:br>
              <a:rPr lang="it-IT" dirty="0" smtClean="0"/>
            </a:br>
            <a:r>
              <a:rPr lang="it-IT" dirty="0"/>
              <a:t/>
            </a:r>
            <a:br>
              <a:rPr lang="it-IT" dirty="0"/>
            </a:br>
            <a:r>
              <a:rPr lang="it-IT" dirty="0" smtClean="0"/>
              <a:t/>
            </a:r>
            <a:br>
              <a:rPr lang="it-IT" dirty="0" smtClean="0"/>
            </a:br>
            <a:r>
              <a:rPr lang="it-IT" dirty="0"/>
              <a:t/>
            </a:r>
            <a:br>
              <a:rPr lang="it-IT" dirty="0"/>
            </a:br>
            <a:r>
              <a:rPr lang="it-IT" sz="3200" dirty="0" smtClean="0"/>
              <a:t>La legge nel suo complesso  condiziona  </a:t>
            </a:r>
            <a:r>
              <a:rPr lang="it-IT" sz="3200" dirty="0"/>
              <a:t>pesantemente </a:t>
            </a:r>
            <a:r>
              <a:rPr lang="it-IT" sz="3200" dirty="0" smtClean="0"/>
              <a:t>la relazione </a:t>
            </a:r>
            <a:r>
              <a:rPr lang="it-IT" sz="3200" dirty="0"/>
              <a:t>medico-paziente</a:t>
            </a:r>
            <a:r>
              <a:rPr lang="it-IT" dirty="0"/>
              <a:t>…. </a:t>
            </a:r>
            <a:endParaRPr lang="it-IT" sz="4800" dirty="0"/>
          </a:p>
        </p:txBody>
      </p:sp>
      <p:sp>
        <p:nvSpPr>
          <p:cNvPr id="4" name="Segnaposto piè di pagina 3"/>
          <p:cNvSpPr>
            <a:spLocks noGrp="1"/>
          </p:cNvSpPr>
          <p:nvPr>
            <p:ph type="ftr" sz="quarter" idx="12"/>
          </p:nvPr>
        </p:nvSpPr>
        <p:spPr/>
        <p:txBody>
          <a:bodyPr/>
          <a:lstStyle/>
          <a:p>
            <a:r>
              <a:rPr lang="it-IT" dirty="0" smtClean="0"/>
              <a:t>Maurizio Benato</a:t>
            </a:r>
            <a:endParaRPr lang="it-IT" dirty="0"/>
          </a:p>
        </p:txBody>
      </p:sp>
      <p:pic>
        <p:nvPicPr>
          <p:cNvPr id="20482" name="Picture 2" descr="C:\Users\Utente\Desktop\conclusioni.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190960"/>
            <a:ext cx="1784078" cy="1784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0532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7504" y="26328"/>
            <a:ext cx="9036496" cy="4176464"/>
          </a:xfrm>
        </p:spPr>
        <p:txBody>
          <a:bodyPr>
            <a:normAutofit/>
          </a:bodyPr>
          <a:lstStyle/>
          <a:p>
            <a:pPr marL="18288" indent="0">
              <a:buNone/>
            </a:pPr>
            <a:r>
              <a:rPr lang="it-IT" sz="4400" dirty="0" smtClean="0"/>
              <a:t>dobbiamo </a:t>
            </a:r>
            <a:r>
              <a:rPr lang="it-IT" sz="4400" dirty="0"/>
              <a:t>sempre </a:t>
            </a:r>
            <a:r>
              <a:rPr lang="it-IT" sz="4400" dirty="0" smtClean="0"/>
              <a:t> di più </a:t>
            </a:r>
            <a:r>
              <a:rPr lang="it-IT" sz="4400" dirty="0"/>
              <a:t>investire in cultura </a:t>
            </a:r>
            <a:r>
              <a:rPr lang="it-IT" sz="4400" dirty="0" smtClean="0"/>
              <a:t>medica  per non lasciare alcun spazio  ad una medicina </a:t>
            </a:r>
            <a:r>
              <a:rPr lang="it-IT" sz="4400" dirty="0" err="1" smtClean="0"/>
              <a:t>eteroguidata</a:t>
            </a:r>
            <a:r>
              <a:rPr lang="it-IT" sz="4400" dirty="0" smtClean="0"/>
              <a:t>!  </a:t>
            </a:r>
            <a:endParaRPr lang="it-IT" sz="4400"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pic>
        <p:nvPicPr>
          <p:cNvPr id="17410" name="Picture 2" descr="C:\Users\Utente\Desktop\brain_web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4005064"/>
            <a:ext cx="5204028" cy="1993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7954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2"/>
          </p:nvPr>
        </p:nvSpPr>
        <p:spPr/>
        <p:txBody>
          <a:bodyPr/>
          <a:lstStyle/>
          <a:p>
            <a:r>
              <a:rPr lang="it-IT" smtClean="0"/>
              <a:t>Maurizio Benato</a:t>
            </a:r>
            <a:endParaRPr lang="it-IT"/>
          </a:p>
        </p:txBody>
      </p:sp>
      <p:sp>
        <p:nvSpPr>
          <p:cNvPr id="3" name="CasellaDiTesto 2"/>
          <p:cNvSpPr txBox="1"/>
          <p:nvPr/>
        </p:nvSpPr>
        <p:spPr>
          <a:xfrm>
            <a:off x="441256" y="720099"/>
            <a:ext cx="4608512" cy="1446550"/>
          </a:xfrm>
          <a:prstGeom prst="rect">
            <a:avLst/>
          </a:prstGeom>
          <a:noFill/>
        </p:spPr>
        <p:txBody>
          <a:bodyPr wrap="square" rtlCol="0">
            <a:spAutoFit/>
          </a:bodyPr>
          <a:lstStyle/>
          <a:p>
            <a:r>
              <a:rPr lang="it-IT" sz="4400" b="1" dirty="0" smtClean="0"/>
              <a:t>La Filantropia in 	medicina  </a:t>
            </a:r>
            <a:endParaRPr lang="it-IT" sz="4400" b="1" dirty="0"/>
          </a:p>
        </p:txBody>
      </p:sp>
      <p:sp>
        <p:nvSpPr>
          <p:cNvPr id="4" name="CasellaDiTesto 3"/>
          <p:cNvSpPr txBox="1"/>
          <p:nvPr/>
        </p:nvSpPr>
        <p:spPr>
          <a:xfrm>
            <a:off x="107504" y="2636912"/>
            <a:ext cx="8856984" cy="4093428"/>
          </a:xfrm>
          <a:prstGeom prst="rect">
            <a:avLst/>
          </a:prstGeom>
          <a:noFill/>
        </p:spPr>
        <p:txBody>
          <a:bodyPr wrap="square" rtlCol="0">
            <a:spAutoFit/>
          </a:bodyPr>
          <a:lstStyle/>
          <a:p>
            <a:r>
              <a:rPr lang="it-IT" sz="2800" dirty="0"/>
              <a:t>la struttura etico-antropologica della </a:t>
            </a:r>
            <a:r>
              <a:rPr lang="it-IT" sz="2800" dirty="0" smtClean="0"/>
              <a:t> medicina </a:t>
            </a:r>
            <a:r>
              <a:rPr lang="it-IT" sz="2800" dirty="0"/>
              <a:t>di ogni </a:t>
            </a:r>
            <a:r>
              <a:rPr lang="it-IT" sz="2800" dirty="0" smtClean="0"/>
              <a:t>epoca ha sempre  coltivato  il </a:t>
            </a:r>
            <a:r>
              <a:rPr lang="it-IT" sz="2800" dirty="0"/>
              <a:t>rapporto tra vulnerabilità (malattia) e compassione (cura) </a:t>
            </a:r>
            <a:r>
              <a:rPr lang="it-IT" sz="2800" dirty="0" smtClean="0"/>
              <a:t>! </a:t>
            </a:r>
          </a:p>
          <a:p>
            <a:endParaRPr lang="it-IT" dirty="0" smtClean="0"/>
          </a:p>
          <a:p>
            <a:r>
              <a:rPr lang="it-IT" sz="2800" i="1" dirty="0" smtClean="0"/>
              <a:t>Principio  </a:t>
            </a:r>
            <a:r>
              <a:rPr lang="it-IT" sz="2800" i="1" dirty="0"/>
              <a:t>che esprime essenzialmente l’idea della finitezza e della fragilità dell’esistenza umana e </a:t>
            </a:r>
            <a:r>
              <a:rPr lang="it-IT" sz="2800" i="1" dirty="0" smtClean="0"/>
              <a:t> </a:t>
            </a:r>
            <a:r>
              <a:rPr lang="it-IT" sz="2800" i="1" dirty="0"/>
              <a:t>il dovere di assistere coloro che sono incapaci di realizzare il loro potenziale umano e che vedono minacciato il loro </a:t>
            </a:r>
            <a:r>
              <a:rPr lang="it-IT" sz="2800" i="1" dirty="0" smtClean="0"/>
              <a:t>diritto  		all’autonomia</a:t>
            </a:r>
            <a:r>
              <a:rPr lang="it-IT" sz="2800" i="1" dirty="0"/>
              <a:t>, all’integrità, alla </a:t>
            </a:r>
            <a:r>
              <a:rPr lang="it-IT" sz="2800" i="1" dirty="0" smtClean="0"/>
              <a:t>dignità….</a:t>
            </a:r>
            <a:endParaRPr lang="it-IT" sz="2800" i="1" dirty="0"/>
          </a:p>
          <a:p>
            <a:endParaRPr lang="it-IT" dirty="0"/>
          </a:p>
        </p:txBody>
      </p:sp>
      <p:pic>
        <p:nvPicPr>
          <p:cNvPr id="1026" name="Picture 2" descr="C:\Users\Utente\Desktop\4340_0_261121921-0039-U434707790736853BF-U43480883035524QPC-1224x916@Corriere-Web-Sezioni-593x44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267229"/>
            <a:ext cx="2952328" cy="2205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3717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476673"/>
            <a:ext cx="7992888" cy="2808311"/>
          </a:xfrm>
        </p:spPr>
        <p:txBody>
          <a:bodyPr/>
          <a:lstStyle/>
          <a:p>
            <a:r>
              <a:rPr lang="it-IT" dirty="0" smtClean="0"/>
              <a:t>.</a:t>
            </a:r>
            <a:endParaRPr lang="it-IT" dirty="0"/>
          </a:p>
        </p:txBody>
      </p:sp>
      <p:sp>
        <p:nvSpPr>
          <p:cNvPr id="2" name="Titolo 1"/>
          <p:cNvSpPr>
            <a:spLocks noGrp="1"/>
          </p:cNvSpPr>
          <p:nvPr>
            <p:ph type="title"/>
          </p:nvPr>
        </p:nvSpPr>
        <p:spPr>
          <a:xfrm>
            <a:off x="611560" y="404664"/>
            <a:ext cx="8256214" cy="2160240"/>
          </a:xfrm>
        </p:spPr>
        <p:txBody>
          <a:bodyPr>
            <a:noAutofit/>
          </a:bodyPr>
          <a:lstStyle/>
          <a:p>
            <a:r>
              <a:rPr lang="it-IT" sz="3600" dirty="0"/>
              <a:t>La legge sulle DAT è il frutto della sintesi tra 16 progetti sulla stessa materia </a:t>
            </a:r>
            <a:r>
              <a:rPr lang="it-IT" sz="3600" dirty="0" smtClean="0"/>
              <a:t>di orientamento </a:t>
            </a:r>
            <a:r>
              <a:rPr lang="it-IT" sz="3600" dirty="0"/>
              <a:t>assai diverso tra loro, dal </a:t>
            </a:r>
            <a:r>
              <a:rPr lang="it-IT" sz="3600" dirty="0" smtClean="0"/>
              <a:t>	2009 </a:t>
            </a:r>
            <a:r>
              <a:rPr lang="it-IT" sz="3600" dirty="0"/>
              <a:t>ad oggi</a:t>
            </a:r>
          </a:p>
        </p:txBody>
      </p:sp>
      <p:sp>
        <p:nvSpPr>
          <p:cNvPr id="4" name="CasellaDiTesto 3"/>
          <p:cNvSpPr txBox="1"/>
          <p:nvPr/>
        </p:nvSpPr>
        <p:spPr>
          <a:xfrm>
            <a:off x="395536" y="2636912"/>
            <a:ext cx="8136904" cy="2062103"/>
          </a:xfrm>
          <a:prstGeom prst="rect">
            <a:avLst/>
          </a:prstGeom>
          <a:noFill/>
        </p:spPr>
        <p:txBody>
          <a:bodyPr wrap="square" rtlCol="0">
            <a:spAutoFit/>
          </a:bodyPr>
          <a:lstStyle/>
          <a:p>
            <a:r>
              <a:rPr lang="it-IT" i="1" dirty="0" smtClean="0"/>
              <a:t>I favorevoli  a questa legge  hanno  spesso imputato  questo  </a:t>
            </a:r>
            <a:r>
              <a:rPr lang="it-IT" i="1" dirty="0"/>
              <a:t>affannoso e laborioso iter   </a:t>
            </a:r>
            <a:r>
              <a:rPr lang="it-IT" i="1" dirty="0" smtClean="0"/>
              <a:t> all’ostinata volontà    di </a:t>
            </a:r>
            <a:r>
              <a:rPr lang="it-IT" i="1" dirty="0"/>
              <a:t>mantenere in vita  </a:t>
            </a:r>
            <a:r>
              <a:rPr lang="it-IT" i="1" dirty="0" smtClean="0"/>
              <a:t>la </a:t>
            </a:r>
            <a:r>
              <a:rPr lang="it-IT" i="1" dirty="0"/>
              <a:t>preminenza  della decisione medica con la conseguente irrilevanza della volontà del paziente e la salvaguardia  del  “vitalismo” per le decisioni </a:t>
            </a:r>
            <a:r>
              <a:rPr lang="it-IT" i="1" dirty="0" smtClean="0"/>
              <a:t>così </a:t>
            </a:r>
            <a:r>
              <a:rPr lang="it-IT" i="1" dirty="0"/>
              <a:t>come di inizio  vita    anche di  fine vita. </a:t>
            </a:r>
            <a:endParaRPr lang="it-IT" i="1" dirty="0" smtClean="0"/>
          </a:p>
          <a:p>
            <a:r>
              <a:rPr lang="it-IT" sz="2800" i="1" dirty="0" smtClean="0"/>
              <a:t> La  sconfitta  delle ultime resistenze del paternalismo 				medico ! </a:t>
            </a:r>
            <a:endParaRPr lang="it-IT" sz="2800" dirty="0"/>
          </a:p>
        </p:txBody>
      </p:sp>
      <p:sp>
        <p:nvSpPr>
          <p:cNvPr id="5" name="Segnaposto piè di pagina 4"/>
          <p:cNvSpPr>
            <a:spLocks noGrp="1"/>
          </p:cNvSpPr>
          <p:nvPr>
            <p:ph type="ftr" sz="quarter" idx="12"/>
          </p:nvPr>
        </p:nvSpPr>
        <p:spPr/>
        <p:txBody>
          <a:bodyPr/>
          <a:lstStyle/>
          <a:p>
            <a:r>
              <a:rPr lang="it-IT" smtClean="0"/>
              <a:t>Maurizio Benato</a:t>
            </a:r>
            <a:endParaRPr lang="it-IT"/>
          </a:p>
        </p:txBody>
      </p:sp>
      <p:pic>
        <p:nvPicPr>
          <p:cNvPr id="3074" name="Picture 2" descr="C:\Users\Utente\Desktop\testamento_biologico_approvato-niuvxvnhficaa9pbj5p47v7hclhxxen43q0icoz9e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4876143"/>
            <a:ext cx="4304007" cy="17118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77873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2"/>
          </p:nvPr>
        </p:nvSpPr>
        <p:spPr/>
        <p:txBody>
          <a:bodyPr/>
          <a:lstStyle/>
          <a:p>
            <a:r>
              <a:rPr lang="it-IT" smtClean="0"/>
              <a:t>Maurizio Benato</a:t>
            </a:r>
            <a:endParaRPr lang="it-IT"/>
          </a:p>
        </p:txBody>
      </p:sp>
      <p:sp>
        <p:nvSpPr>
          <p:cNvPr id="6" name="Rettangolo 5"/>
          <p:cNvSpPr/>
          <p:nvPr/>
        </p:nvSpPr>
        <p:spPr>
          <a:xfrm>
            <a:off x="179512" y="260648"/>
            <a:ext cx="8424936" cy="1446550"/>
          </a:xfrm>
          <a:prstGeom prst="rect">
            <a:avLst/>
          </a:prstGeom>
        </p:spPr>
        <p:txBody>
          <a:bodyPr wrap="square">
            <a:spAutoFit/>
          </a:bodyPr>
          <a:lstStyle/>
          <a:p>
            <a:r>
              <a:rPr lang="it-IT" sz="4400" dirty="0"/>
              <a:t>La legge mette sotto lente di </a:t>
            </a:r>
            <a:r>
              <a:rPr lang="it-IT" sz="4400" dirty="0" smtClean="0"/>
              <a:t>ingrandimento :</a:t>
            </a:r>
            <a:endParaRPr lang="it-IT" sz="4400" dirty="0"/>
          </a:p>
        </p:txBody>
      </p:sp>
      <p:pic>
        <p:nvPicPr>
          <p:cNvPr id="7" name="Picture 2" descr="C:\Users\Utente\Desktop\consneso-informat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916219"/>
            <a:ext cx="2021310" cy="1342779"/>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7"/>
          <p:cNvSpPr txBox="1"/>
          <p:nvPr/>
        </p:nvSpPr>
        <p:spPr>
          <a:xfrm>
            <a:off x="107504" y="2420888"/>
            <a:ext cx="9036496" cy="3539430"/>
          </a:xfrm>
          <a:prstGeom prst="rect">
            <a:avLst/>
          </a:prstGeom>
          <a:noFill/>
        </p:spPr>
        <p:txBody>
          <a:bodyPr wrap="square" rtlCol="0">
            <a:spAutoFit/>
          </a:bodyPr>
          <a:lstStyle/>
          <a:p>
            <a:pPr>
              <a:spcBef>
                <a:spcPct val="50000"/>
              </a:spcBef>
              <a:buClr>
                <a:srgbClr val="FF0000"/>
              </a:buClr>
              <a:buFont typeface="Wingdings" pitchFamily="2" charset="2"/>
              <a:buChar char="q"/>
            </a:pPr>
            <a:r>
              <a:rPr lang="it-IT" altLang="it-IT" sz="3200" b="1" i="1" dirty="0"/>
              <a:t>Il consenso informato e i fondamenti normativi  della liceità  dell’atto medico</a:t>
            </a:r>
          </a:p>
          <a:p>
            <a:pPr>
              <a:spcBef>
                <a:spcPct val="50000"/>
              </a:spcBef>
              <a:buClr>
                <a:srgbClr val="FF0000"/>
              </a:buClr>
              <a:buFont typeface="Wingdings" pitchFamily="2" charset="2"/>
              <a:buChar char="q"/>
            </a:pPr>
            <a:r>
              <a:rPr lang="it-IT" altLang="it-IT" sz="3200" b="1" i="1" dirty="0" smtClean="0"/>
              <a:t>La </a:t>
            </a:r>
            <a:r>
              <a:rPr lang="it-IT" altLang="it-IT" sz="3200" b="1" i="1" dirty="0"/>
              <a:t>stagione dei  diritti del paziente:  Uno scenario in evoluzione nell’ultimo  trentennio</a:t>
            </a:r>
          </a:p>
          <a:p>
            <a:pPr>
              <a:spcBef>
                <a:spcPct val="50000"/>
              </a:spcBef>
              <a:buClr>
                <a:srgbClr val="FF0000"/>
              </a:buClr>
              <a:buFont typeface="Wingdings" pitchFamily="2" charset="2"/>
              <a:buChar char="q"/>
            </a:pPr>
            <a:r>
              <a:rPr lang="it-IT" altLang="it-IT" sz="3200" b="1" i="1" dirty="0" smtClean="0"/>
              <a:t>I </a:t>
            </a:r>
            <a:r>
              <a:rPr lang="it-IT" altLang="it-IT" sz="3200" b="1" i="1" dirty="0"/>
              <a:t>casi difficili dell’informazione  alla persona assistita </a:t>
            </a:r>
          </a:p>
        </p:txBody>
      </p:sp>
    </p:spTree>
    <p:extLst>
      <p:ext uri="{BB962C8B-B14F-4D97-AF65-F5344CB8AC3E}">
        <p14:creationId xmlns:p14="http://schemas.microsoft.com/office/powerpoint/2010/main" val="10600506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88840"/>
            <a:ext cx="8856984" cy="4247368"/>
          </a:xfrm>
        </p:spPr>
        <p:txBody>
          <a:bodyPr>
            <a:normAutofit lnSpcReduction="10000"/>
          </a:bodyPr>
          <a:lstStyle/>
          <a:p>
            <a:pPr marL="342900" indent="-342900">
              <a:buFont typeface="Wingdings" panose="05000000000000000000" pitchFamily="2" charset="2"/>
              <a:buChar char="v"/>
            </a:pPr>
            <a:r>
              <a:rPr lang="it-IT" dirty="0" smtClean="0"/>
              <a:t>1</a:t>
            </a:r>
            <a:r>
              <a:rPr lang="it-IT" dirty="0"/>
              <a:t>. estensione del diritto all’autodeterminazione per il momento in</a:t>
            </a:r>
          </a:p>
          <a:p>
            <a:pPr marL="0" indent="0">
              <a:buNone/>
            </a:pPr>
            <a:r>
              <a:rPr lang="it-IT" dirty="0" smtClean="0"/>
              <a:t>	cui </a:t>
            </a:r>
            <a:r>
              <a:rPr lang="it-IT" dirty="0"/>
              <a:t>il paziente non potrà più esprimere consenso </a:t>
            </a:r>
            <a:r>
              <a:rPr lang="it-IT" dirty="0" smtClean="0"/>
              <a:t>valido </a:t>
            </a:r>
          </a:p>
          <a:p>
            <a:pPr marL="0" indent="0">
              <a:buNone/>
            </a:pPr>
            <a:r>
              <a:rPr lang="it-IT" dirty="0"/>
              <a:t> </a:t>
            </a:r>
            <a:r>
              <a:rPr lang="it-IT" dirty="0" smtClean="0"/>
              <a:t>                                             (caso </a:t>
            </a:r>
            <a:r>
              <a:rPr lang="it-IT" b="1" dirty="0" err="1" smtClean="0"/>
              <a:t>Englaro</a:t>
            </a:r>
            <a:r>
              <a:rPr lang="it-IT" dirty="0" smtClean="0"/>
              <a:t>)</a:t>
            </a:r>
          </a:p>
          <a:p>
            <a:pPr marL="0" indent="0">
              <a:buNone/>
            </a:pPr>
            <a:endParaRPr lang="it-IT" dirty="0"/>
          </a:p>
          <a:p>
            <a:pPr marL="342900" indent="-342900">
              <a:buFont typeface="Wingdings" panose="05000000000000000000" pitchFamily="2" charset="2"/>
              <a:buChar char="v"/>
            </a:pPr>
            <a:r>
              <a:rPr lang="it-IT" dirty="0"/>
              <a:t>2. limite all’accanimento terapeutico e alla medicina </a:t>
            </a:r>
            <a:r>
              <a:rPr lang="it-IT" dirty="0" smtClean="0"/>
              <a:t>invasiva </a:t>
            </a:r>
          </a:p>
          <a:p>
            <a:pPr marL="342900" indent="-342900">
              <a:buFont typeface="Wingdings" panose="05000000000000000000" pitchFamily="2" charset="2"/>
              <a:buChar char="v"/>
            </a:pPr>
            <a:r>
              <a:rPr lang="it-IT" dirty="0"/>
              <a:t> </a:t>
            </a:r>
            <a:r>
              <a:rPr lang="it-IT" dirty="0" smtClean="0"/>
              <a:t>                                        ( caso </a:t>
            </a:r>
            <a:r>
              <a:rPr lang="it-IT" b="1" dirty="0" err="1" smtClean="0">
                <a:effectLst/>
              </a:rPr>
              <a:t>Welby</a:t>
            </a:r>
            <a:r>
              <a:rPr lang="it-IT" dirty="0" smtClean="0">
                <a:effectLst/>
              </a:rPr>
              <a:t> )</a:t>
            </a:r>
          </a:p>
          <a:p>
            <a:pPr marL="342900" indent="-342900">
              <a:buFont typeface="Wingdings" panose="05000000000000000000" pitchFamily="2" charset="2"/>
              <a:buChar char="v"/>
            </a:pPr>
            <a:endParaRPr lang="it-IT" dirty="0" smtClean="0">
              <a:effectLst/>
            </a:endParaRPr>
          </a:p>
          <a:p>
            <a:pPr marL="342900" indent="-342900">
              <a:buFont typeface="Wingdings" panose="05000000000000000000" pitchFamily="2" charset="2"/>
              <a:buChar char="v"/>
            </a:pPr>
            <a:r>
              <a:rPr lang="it-IT" dirty="0" smtClean="0">
                <a:effectLst/>
              </a:rPr>
              <a:t>3.  caso ALFIE EVANS ……?</a:t>
            </a:r>
            <a:endParaRPr lang="it-IT" dirty="0" smtClean="0"/>
          </a:p>
          <a:p>
            <a:pPr marL="0" indent="0">
              <a:buNone/>
            </a:pPr>
            <a:endParaRPr lang="it-IT" dirty="0"/>
          </a:p>
          <a:p>
            <a:pPr marL="0" indent="0">
              <a:buNone/>
            </a:pPr>
            <a:r>
              <a:rPr lang="it-IT" dirty="0" smtClean="0"/>
              <a:t>Il </a:t>
            </a:r>
            <a:r>
              <a:rPr lang="it-IT" dirty="0"/>
              <a:t>caso del Dj </a:t>
            </a:r>
            <a:r>
              <a:rPr lang="it-IT" dirty="0" err="1"/>
              <a:t>Fabo</a:t>
            </a:r>
            <a:r>
              <a:rPr lang="it-IT" dirty="0"/>
              <a:t> che ha emozionato la pubblica opinione non trova risposta in questa legge e le problematiche rimangono quindi totalmente aperte.</a:t>
            </a:r>
          </a:p>
        </p:txBody>
      </p:sp>
      <p:sp>
        <p:nvSpPr>
          <p:cNvPr id="2" name="Titolo 1"/>
          <p:cNvSpPr>
            <a:spLocks noGrp="1"/>
          </p:cNvSpPr>
          <p:nvPr>
            <p:ph type="title"/>
          </p:nvPr>
        </p:nvSpPr>
        <p:spPr>
          <a:xfrm>
            <a:off x="467543" y="228600"/>
            <a:ext cx="8400231" cy="1976264"/>
          </a:xfrm>
        </p:spPr>
        <p:txBody>
          <a:bodyPr>
            <a:normAutofit fontScale="90000"/>
          </a:bodyPr>
          <a:lstStyle/>
          <a:p>
            <a:r>
              <a:rPr lang="it-IT" b="1" dirty="0"/>
              <a:t>Problematiche che </a:t>
            </a:r>
            <a:r>
              <a:rPr lang="it-IT" b="1" dirty="0" smtClean="0"/>
              <a:t>la legge si 	prefigge di </a:t>
            </a:r>
            <a:r>
              <a:rPr lang="it-IT" b="1" dirty="0"/>
              <a:t>risolvere</a:t>
            </a:r>
            <a:br>
              <a:rPr lang="it-IT" b="1" dirty="0"/>
            </a:br>
            <a:endParaRPr lang="it-IT"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spTree>
    <p:extLst>
      <p:ext uri="{BB962C8B-B14F-4D97-AF65-F5344CB8AC3E}">
        <p14:creationId xmlns:p14="http://schemas.microsoft.com/office/powerpoint/2010/main" val="13848572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323528" y="1916832"/>
            <a:ext cx="8712968" cy="3600400"/>
          </a:xfrm>
        </p:spPr>
        <p:txBody>
          <a:bodyPr/>
          <a:lstStyle/>
          <a:p>
            <a:r>
              <a:rPr lang="it-IT" sz="1800" i="1" dirty="0" smtClean="0">
                <a:effectLst/>
              </a:rPr>
              <a:t>….In </a:t>
            </a:r>
            <a:r>
              <a:rPr lang="it-IT" sz="1800" i="1" dirty="0">
                <a:effectLst/>
              </a:rPr>
              <a:t>più l’introduzione di questa norma </a:t>
            </a:r>
            <a:r>
              <a:rPr lang="it-IT" sz="1800" i="1" dirty="0" smtClean="0">
                <a:effectLst/>
              </a:rPr>
              <a:t>tranquillizza </a:t>
            </a:r>
            <a:r>
              <a:rPr lang="it-IT" sz="1800" i="1" dirty="0">
                <a:effectLst/>
              </a:rPr>
              <a:t>i medici circa la possibilità di subire </a:t>
            </a:r>
            <a:r>
              <a:rPr lang="it-IT" sz="1800" i="1" dirty="0" smtClean="0">
                <a:effectLst/>
              </a:rPr>
              <a:t>iniziative </a:t>
            </a:r>
            <a:r>
              <a:rPr lang="it-IT" sz="1800" i="1" dirty="0">
                <a:effectLst/>
              </a:rPr>
              <a:t>repressive di qualche magistrato poco </a:t>
            </a:r>
            <a:r>
              <a:rPr lang="it-IT" sz="1800" i="1" dirty="0" smtClean="0">
                <a:effectLst/>
              </a:rPr>
              <a:t>informato </a:t>
            </a:r>
            <a:r>
              <a:rPr lang="it-IT" sz="1800" i="1" dirty="0">
                <a:effectLst/>
              </a:rPr>
              <a:t>in materia. Ora il medico, direttamente </a:t>
            </a:r>
            <a:r>
              <a:rPr lang="it-IT" sz="1800" i="1" dirty="0" smtClean="0">
                <a:effectLst/>
              </a:rPr>
              <a:t>e senza </a:t>
            </a:r>
            <a:r>
              <a:rPr lang="it-IT" sz="1800" i="1" dirty="0">
                <a:effectLst/>
              </a:rPr>
              <a:t>alcun bisogno di consultare il </a:t>
            </a:r>
            <a:r>
              <a:rPr lang="it-IT" sz="1800" i="1" dirty="0" smtClean="0">
                <a:effectLst/>
              </a:rPr>
              <a:t>magistrato del </a:t>
            </a:r>
            <a:r>
              <a:rPr lang="it-IT" sz="1800" i="1" dirty="0">
                <a:effectLst/>
              </a:rPr>
              <a:t>pubblico ministero (secondo una prassi </a:t>
            </a:r>
            <a:r>
              <a:rPr lang="it-IT" sz="1800" i="1" dirty="0" smtClean="0">
                <a:effectLst/>
              </a:rPr>
              <a:t>del tutto </a:t>
            </a:r>
            <a:r>
              <a:rPr lang="it-IT" sz="1800" i="1" dirty="0">
                <a:effectLst/>
              </a:rPr>
              <a:t>impropria, ma perdurante), deve </a:t>
            </a:r>
            <a:r>
              <a:rPr lang="it-IT" sz="1800" i="1" dirty="0" smtClean="0">
                <a:effectLst/>
              </a:rPr>
              <a:t>sapere che</a:t>
            </a:r>
            <a:r>
              <a:rPr lang="it-IT" sz="1800" i="1" dirty="0">
                <a:effectLst/>
              </a:rPr>
              <a:t>, a fronte del rifiuto del paziente, non </a:t>
            </a:r>
            <a:r>
              <a:rPr lang="it-IT" sz="1800" i="1" dirty="0" smtClean="0">
                <a:effectLst/>
              </a:rPr>
              <a:t>ricorrono </a:t>
            </a:r>
            <a:r>
              <a:rPr lang="it-IT" sz="1800" i="1" dirty="0">
                <a:effectLst/>
              </a:rPr>
              <a:t>gli estremi dello stato di necessità (art. </a:t>
            </a:r>
            <a:r>
              <a:rPr lang="it-IT" sz="1800" i="1" dirty="0" smtClean="0">
                <a:effectLst/>
              </a:rPr>
              <a:t>54 codice </a:t>
            </a:r>
            <a:r>
              <a:rPr lang="it-IT" sz="1800" i="1" dirty="0">
                <a:effectLst/>
              </a:rPr>
              <a:t>penale) o della cosiddetta posizione </a:t>
            </a:r>
            <a:r>
              <a:rPr lang="it-IT" sz="1800" i="1" dirty="0" smtClean="0">
                <a:effectLst/>
              </a:rPr>
              <a:t>di garanzia </a:t>
            </a:r>
            <a:r>
              <a:rPr lang="it-IT" sz="1800" i="1" dirty="0">
                <a:effectLst/>
              </a:rPr>
              <a:t>(art. 40 codice penale), come </a:t>
            </a:r>
            <a:r>
              <a:rPr lang="it-IT" sz="1800" i="1" dirty="0" smtClean="0">
                <a:effectLst/>
              </a:rPr>
              <a:t>giustificazioni </a:t>
            </a:r>
            <a:r>
              <a:rPr lang="it-IT" sz="1800" i="1" dirty="0">
                <a:effectLst/>
              </a:rPr>
              <a:t>per prassi mediche interventistiche, </a:t>
            </a:r>
            <a:r>
              <a:rPr lang="it-IT" sz="1800" i="1" dirty="0" smtClean="0">
                <a:effectLst/>
              </a:rPr>
              <a:t>ispirate </a:t>
            </a:r>
            <a:r>
              <a:rPr lang="it-IT" sz="1800" i="1" dirty="0">
                <a:effectLst/>
              </a:rPr>
              <a:t>a una malintesa medicina </a:t>
            </a:r>
            <a:r>
              <a:rPr lang="it-IT" sz="1800" i="1" dirty="0" smtClean="0">
                <a:effectLst/>
              </a:rPr>
              <a:t>difensiva……….</a:t>
            </a:r>
            <a:r>
              <a:rPr lang="it-IT" sz="1800" i="1" dirty="0">
                <a:effectLst/>
              </a:rPr>
              <a:t/>
            </a:r>
            <a:br>
              <a:rPr lang="it-IT" sz="1800" i="1" dirty="0">
                <a:effectLst/>
              </a:rPr>
            </a:br>
            <a:r>
              <a:rPr lang="it-IT" sz="1800" i="1" dirty="0" smtClean="0">
                <a:effectLst/>
              </a:rPr>
              <a:t/>
            </a:r>
            <a:br>
              <a:rPr lang="it-IT" sz="1800" i="1" dirty="0" smtClean="0">
                <a:effectLst/>
              </a:rPr>
            </a:br>
            <a:r>
              <a:rPr lang="it-IT" sz="1800" i="1" dirty="0" smtClean="0">
                <a:effectLst/>
              </a:rPr>
              <a:t>							</a:t>
            </a:r>
            <a:r>
              <a:rPr lang="it-IT" sz="1400" b="1" dirty="0" smtClean="0">
                <a:effectLst/>
              </a:rPr>
              <a:t>Amedeo </a:t>
            </a:r>
            <a:r>
              <a:rPr lang="it-IT" sz="1400" b="1" dirty="0" err="1">
                <a:effectLst/>
              </a:rPr>
              <a:t>Santosuosso</a:t>
            </a:r>
            <a:r>
              <a:rPr lang="it-IT" sz="1400" dirty="0">
                <a:effectLst/>
              </a:rPr>
              <a:t/>
            </a:r>
            <a:br>
              <a:rPr lang="it-IT" sz="1400" dirty="0">
                <a:effectLst/>
              </a:rPr>
            </a:br>
            <a:r>
              <a:rPr lang="it-IT" sz="1400" dirty="0">
                <a:effectLst/>
              </a:rPr>
              <a:t> </a:t>
            </a:r>
            <a:br>
              <a:rPr lang="it-IT" sz="1400" dirty="0">
                <a:effectLst/>
              </a:rPr>
            </a:br>
            <a:r>
              <a:rPr lang="it-IT" sz="1400" dirty="0" smtClean="0">
                <a:effectLst/>
              </a:rPr>
              <a:t>	</a:t>
            </a:r>
            <a:r>
              <a:rPr lang="it-IT" sz="1400" i="1" dirty="0" smtClean="0">
                <a:effectLst/>
              </a:rPr>
              <a:t>Docente </a:t>
            </a:r>
            <a:r>
              <a:rPr lang="it-IT" sz="1400" i="1" dirty="0">
                <a:effectLst/>
              </a:rPr>
              <a:t>di Diritto, Scienza, Nuove tecnologie, </a:t>
            </a:r>
            <a:r>
              <a:rPr lang="it-IT" sz="1400" i="1" dirty="0" smtClean="0">
                <a:effectLst/>
              </a:rPr>
              <a:t>Università </a:t>
            </a:r>
            <a:r>
              <a:rPr lang="it-IT" sz="1400" i="1" dirty="0">
                <a:effectLst/>
              </a:rPr>
              <a:t>di Pavia e Scuola Universitaria Superiore </a:t>
            </a:r>
            <a:r>
              <a:rPr lang="it-IT" sz="1400" i="1" dirty="0" smtClean="0">
                <a:effectLst/>
              </a:rPr>
              <a:t>Pavia</a:t>
            </a:r>
            <a:endParaRPr lang="it-IT" sz="1400" dirty="0"/>
          </a:p>
        </p:txBody>
      </p:sp>
      <p:sp>
        <p:nvSpPr>
          <p:cNvPr id="4" name="Segnaposto piè di pagina 3"/>
          <p:cNvSpPr>
            <a:spLocks noGrp="1"/>
          </p:cNvSpPr>
          <p:nvPr>
            <p:ph type="ftr" sz="quarter" idx="12"/>
          </p:nvPr>
        </p:nvSpPr>
        <p:spPr/>
        <p:txBody>
          <a:bodyPr/>
          <a:lstStyle/>
          <a:p>
            <a:r>
              <a:rPr lang="it-IT" smtClean="0"/>
              <a:t>Maurizio Benato</a:t>
            </a:r>
            <a:endParaRPr lang="it-IT"/>
          </a:p>
        </p:txBody>
      </p:sp>
      <p:sp>
        <p:nvSpPr>
          <p:cNvPr id="6" name="CasellaDiTesto 5"/>
          <p:cNvSpPr txBox="1"/>
          <p:nvPr/>
        </p:nvSpPr>
        <p:spPr>
          <a:xfrm>
            <a:off x="323528" y="620688"/>
            <a:ext cx="5112568" cy="1354217"/>
          </a:xfrm>
          <a:prstGeom prst="rect">
            <a:avLst/>
          </a:prstGeom>
          <a:noFill/>
        </p:spPr>
        <p:txBody>
          <a:bodyPr wrap="square" rtlCol="0">
            <a:spAutoFit/>
          </a:bodyPr>
          <a:lstStyle/>
          <a:p>
            <a:r>
              <a:rPr lang="it-IT" dirty="0" smtClean="0"/>
              <a:t> </a:t>
            </a:r>
            <a:r>
              <a:rPr lang="it-IT" sz="3200" b="1" dirty="0"/>
              <a:t>strumento di difesa del </a:t>
            </a:r>
            <a:r>
              <a:rPr lang="it-IT" sz="3200" b="1" dirty="0" smtClean="0"/>
              <a:t>		medico ?</a:t>
            </a:r>
            <a:endParaRPr lang="it-IT" sz="3200" b="1" dirty="0"/>
          </a:p>
          <a:p>
            <a:endParaRPr lang="it-IT" dirty="0"/>
          </a:p>
        </p:txBody>
      </p:sp>
      <p:pic>
        <p:nvPicPr>
          <p:cNvPr id="1025" name="Picture 1" descr="C:\Users\Utente\Desktop\xtutelalegale-450_jpg_pagespeed_ic_A3r5bG92p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4912" y="404664"/>
            <a:ext cx="2975558" cy="1983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16987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re">
  <a:themeElements>
    <a:clrScheme name="Elementare">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re">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re">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2573</TotalTime>
  <Words>3293</Words>
  <Application>Microsoft Office PowerPoint</Application>
  <PresentationFormat>Presentazione su schermo (4:3)</PresentationFormat>
  <Paragraphs>328</Paragraphs>
  <Slides>46</Slides>
  <Notes>5</Notes>
  <HiddenSlides>0</HiddenSlides>
  <MMClips>0</MMClips>
  <ScaleCrop>false</ScaleCrop>
  <HeadingPairs>
    <vt:vector size="4" baseType="variant">
      <vt:variant>
        <vt:lpstr>Tema</vt:lpstr>
      </vt:variant>
      <vt:variant>
        <vt:i4>1</vt:i4>
      </vt:variant>
      <vt:variant>
        <vt:lpstr>Titoli diapositive</vt:lpstr>
      </vt:variant>
      <vt:variant>
        <vt:i4>46</vt:i4>
      </vt:variant>
    </vt:vector>
  </HeadingPairs>
  <TitlesOfParts>
    <vt:vector size="47" baseType="lpstr">
      <vt:lpstr>Elementare</vt:lpstr>
      <vt:lpstr>  Norme in materia di consenso informato e di disposizioni anticipate di trattamento (DAT).  Aspetti: clinici, giuridici, etici, medico-legali, deontologici e gestionali </vt:lpstr>
      <vt:lpstr> LEGGE 22 Dicembre 2017            n. 219 </vt:lpstr>
      <vt:lpstr>   I 360°  della legge  nei suoi 8 articoli</vt:lpstr>
      <vt:lpstr>Presentazione standard di PowerPoint</vt:lpstr>
      <vt:lpstr>Presentazione standard di PowerPoint</vt:lpstr>
      <vt:lpstr>La legge sulle DAT è il frutto della sintesi tra 16 progetti sulla stessa materia di orientamento assai diverso tra loro, dal  2009 ad oggi</vt:lpstr>
      <vt:lpstr>Presentazione standard di PowerPoint</vt:lpstr>
      <vt:lpstr>Problematiche che la legge si  prefigge di risolvere </vt:lpstr>
      <vt:lpstr>….In più l’introduzione di questa norma tranquillizza i medici circa la possibilità di subire iniziative repressive di qualche magistrato poco informato in materia. Ora il medico, direttamente e senza alcun bisogno di consultare il magistrato del pubblico ministero (secondo una prassi del tutto impropria, ma perdurante), deve sapere che, a fronte del rifiuto del paziente, non ricorrono gli estremi dello stato di necessità (art. 54 codice penale) o della cosiddetta posizione di garanzia (art. 40 codice penale), come giustificazioni per prassi mediche interventistiche, ispirate a una malintesa medicina difensiva……….         Amedeo Santosuosso    Docente di Diritto, Scienza, Nuove tecnologie, Università di Pavia e Scuola Universitaria Superiore Pavia</vt:lpstr>
      <vt:lpstr>Presentazione standard di PowerPoint</vt:lpstr>
      <vt:lpstr>Nell’accompagnare la proposta  della legge……. </vt:lpstr>
      <vt:lpstr>Presentazione standard di PowerPoint</vt:lpstr>
      <vt:lpstr>Presentazione standard di PowerPoint</vt:lpstr>
      <vt:lpstr>Presentazione standard di PowerPoint</vt:lpstr>
      <vt:lpstr>Presentazione standard di PowerPoint</vt:lpstr>
      <vt:lpstr>       eutanasia ?  No !    </vt:lpstr>
      <vt:lpstr>Presentazione standard di PowerPoint</vt:lpstr>
      <vt:lpstr>Presentazione standard di PowerPoint</vt:lpstr>
      <vt:lpstr>      :             l’autonomia  del medico si colloca responsabilmente  all'interno dei seguenti confini: </vt:lpstr>
      <vt:lpstr>      Quale esercizio delle autonomie ? : autonomia senza limiti del paziente ?  … dal  bonum aegroti alla  voluntas aegroti ? </vt:lpstr>
      <vt:lpstr>Presentazione standard di PowerPoint</vt:lpstr>
      <vt:lpstr>Presentazione standard di PowerPoint</vt:lpstr>
      <vt:lpstr>Presentazione standard di PowerPoint</vt:lpstr>
      <vt:lpstr>Presentazione standard di PowerPoint</vt:lpstr>
      <vt:lpstr>Presentazione standard di PowerPoint</vt:lpstr>
      <vt:lpstr>   Che cosa si augurava la   prima della legge ?  </vt:lpstr>
      <vt:lpstr>  Ma stiamo vivendo in una sorta « law saturated society «…. </vt:lpstr>
      <vt:lpstr>Presentazione standard di PowerPoint</vt:lpstr>
      <vt:lpstr>Presentazione standard di PowerPoint</vt:lpstr>
      <vt:lpstr>Presentazione standard di PowerPoint</vt:lpstr>
      <vt:lpstr>Presentazione standard di PowerPoint</vt:lpstr>
      <vt:lpstr>Presentazione standard di PowerPoint</vt:lpstr>
      <vt:lpstr>          Nutrizione e idratazione artificiali (NIA)come «trattamento medico» tout court parificato agli altri trattamenti … art. 1 comma 5 il medico è chiamato ad agire attivamente e a sospenderli anche nei casi in cui essi non siano configurabili come accanimento terapeutico. </vt:lpstr>
      <vt:lpstr>Presentazione standard di PowerPoint</vt:lpstr>
      <vt:lpstr>Presentazione standard di PowerPoint</vt:lpstr>
      <vt:lpstr>Presentazione standard di PowerPoint</vt:lpstr>
      <vt:lpstr>   </vt:lpstr>
      <vt:lpstr>Presentazione standard di PowerPoint</vt:lpstr>
      <vt:lpstr>Presentazione standard di PowerPoint</vt:lpstr>
      <vt:lpstr> la bussola  del codice </vt:lpstr>
      <vt:lpstr> Quale  autonomia del medico e del paziente ?   (consenso e  dissenso) </vt:lpstr>
      <vt:lpstr>Presentazione standard di PowerPoint</vt:lpstr>
      <vt:lpstr>Presentazione standard di PowerPoint</vt:lpstr>
      <vt:lpstr>Presentazione standard di PowerPoint</vt:lpstr>
      <vt:lpstr>        La legge nel suo complesso  condiziona  pesantemente la relazione medico-paziente…. </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DAT: il nuovo cambio di passo della Deontologia</dc:title>
  <dc:creator>Utente</dc:creator>
  <cp:lastModifiedBy>Utente</cp:lastModifiedBy>
  <cp:revision>366</cp:revision>
  <dcterms:created xsi:type="dcterms:W3CDTF">2018-03-30T16:12:16Z</dcterms:created>
  <dcterms:modified xsi:type="dcterms:W3CDTF">2018-06-06T09:11:28Z</dcterms:modified>
</cp:coreProperties>
</file>